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notesSlides/notesSlide24.xml" ContentType="application/vnd.openxmlformats-officedocument.presentationml.notesSlide+xml"/>
  <Override PartName="/ppt/tags/tag26.xml" ContentType="application/vnd.openxmlformats-officedocument.presentationml.tags+xml"/>
  <Override PartName="/ppt/notesSlides/notesSlide25.xml" ContentType="application/vnd.openxmlformats-officedocument.presentationml.notesSlide+xml"/>
  <Override PartName="/ppt/tags/tag27.xml" ContentType="application/vnd.openxmlformats-officedocument.presentationml.tags+xml"/>
  <Override PartName="/ppt/notesSlides/notesSlide26.xml" ContentType="application/vnd.openxmlformats-officedocument.presentationml.notesSlide+xml"/>
  <Override PartName="/ppt/tags/tag28.xml" ContentType="application/vnd.openxmlformats-officedocument.presentationml.tags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86" r:id="rId2"/>
    <p:sldId id="285" r:id="rId3"/>
    <p:sldId id="259" r:id="rId4"/>
    <p:sldId id="261" r:id="rId5"/>
    <p:sldId id="262" r:id="rId6"/>
    <p:sldId id="264" r:id="rId7"/>
    <p:sldId id="265" r:id="rId8"/>
    <p:sldId id="273" r:id="rId9"/>
    <p:sldId id="274" r:id="rId10"/>
    <p:sldId id="266" r:id="rId11"/>
    <p:sldId id="270" r:id="rId12"/>
    <p:sldId id="271" r:id="rId13"/>
    <p:sldId id="272" r:id="rId14"/>
    <p:sldId id="267" r:id="rId15"/>
    <p:sldId id="268" r:id="rId16"/>
    <p:sldId id="269" r:id="rId17"/>
    <p:sldId id="275" r:id="rId18"/>
    <p:sldId id="276" r:id="rId19"/>
    <p:sldId id="277" r:id="rId20"/>
    <p:sldId id="280" r:id="rId21"/>
    <p:sldId id="281" r:id="rId22"/>
    <p:sldId id="278" r:id="rId23"/>
    <p:sldId id="279" r:id="rId24"/>
    <p:sldId id="288" r:id="rId25"/>
    <p:sldId id="290" r:id="rId26"/>
    <p:sldId id="291" r:id="rId27"/>
    <p:sldId id="287" r:id="rId28"/>
  </p:sldIdLst>
  <p:sldSz cx="9144000" cy="6858000" type="screen4x3"/>
  <p:notesSz cx="6858000" cy="9144000"/>
  <p:custDataLst>
    <p:tags r:id="rId31"/>
  </p:custData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96395" autoAdjust="0"/>
  </p:normalViewPr>
  <p:slideViewPr>
    <p:cSldViewPr>
      <p:cViewPr varScale="1">
        <p:scale>
          <a:sx n="97" d="100"/>
          <a:sy n="97" d="100"/>
        </p:scale>
        <p:origin x="102" y="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860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4BF129-D44C-4A0A-A9D2-9E97493B3364}" type="datetimeFigureOut">
              <a:rPr lang="it-IT" smtClean="0"/>
              <a:t>12/05/2025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B3C23F-080F-4D0A-A839-0C16BD49CEE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02012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8F147D-7AEB-4500-B272-161497DAF222}" type="datetimeFigureOut">
              <a:rPr lang="it-IT" smtClean="0"/>
              <a:t>12/05/2025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1ACE8-7E71-4EFC-9090-D31FA0F3C1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640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36531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57686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44089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28558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1306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99716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91536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1513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29847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58616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0410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70680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92752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42928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63109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13627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74665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46856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42506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4535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05085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3928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7233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95288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17939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4079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1ACE8-7E71-4EFC-9090-D31FA0F3C10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6505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2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slide" Target="../slides/sl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4968552" cy="1143000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770588" y="6309320"/>
            <a:ext cx="2133600" cy="365125"/>
          </a:xfrm>
        </p:spPr>
        <p:txBody>
          <a:bodyPr/>
          <a:lstStyle/>
          <a:p>
            <a:fld id="{02F3BD1B-1403-441A-8927-05355E0A28C8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05" y="116632"/>
            <a:ext cx="1422400" cy="142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80169"/>
            <a:ext cx="1739900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2437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C81FE-7BEE-43FD-861B-38065338A674}" type="datetime1">
              <a:rPr lang="it-IT" smtClean="0"/>
              <a:t>12/05/2025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5400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14939-6F6E-4F01-B74B-28CB77AC98F4}" type="datetime1">
              <a:rPr lang="it-IT" smtClean="0"/>
              <a:t>12/05/2025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6292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C8EC8-17E3-472E-A89E-D9A84F02CA7A}" type="datetime1">
              <a:rPr lang="it-IT" smtClean="0"/>
              <a:t>12/05/2025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225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B881-1240-4D1F-A046-FC93DD36D1DB}" type="datetime1">
              <a:rPr lang="it-IT" smtClean="0"/>
              <a:t>12/05/2025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0870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utente\Desktop\download (1)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0409" y="2804589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4968552" cy="1143000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10400" y="1844824"/>
            <a:ext cx="6568178" cy="439248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770588" y="6309320"/>
            <a:ext cx="2133600" cy="365125"/>
          </a:xfrm>
        </p:spPr>
        <p:txBody>
          <a:bodyPr/>
          <a:lstStyle/>
          <a:p>
            <a:fld id="{02F3BD1B-1403-441A-8927-05355E0A28C8}" type="slidenum">
              <a:rPr lang="it-IT" smtClean="0"/>
              <a:t>‹N›</a:t>
            </a:fld>
            <a:endParaRPr lang="it-IT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05" y="116632"/>
            <a:ext cx="1422400" cy="142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80169"/>
            <a:ext cx="1739900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utente\Desktop\1200px-Euro_symbol.svg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573" y="2049707"/>
            <a:ext cx="432048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egnaposto contenuto 2"/>
          <p:cNvSpPr>
            <a:spLocks noGrp="1"/>
          </p:cNvSpPr>
          <p:nvPr>
            <p:ph idx="13" hasCustomPrompt="1"/>
          </p:nvPr>
        </p:nvSpPr>
        <p:spPr>
          <a:xfrm>
            <a:off x="7840272" y="2075405"/>
            <a:ext cx="1068006" cy="406350"/>
          </a:xfrm>
        </p:spPr>
        <p:txBody>
          <a:bodyPr>
            <a:normAutofit/>
          </a:bodyPr>
          <a:lstStyle>
            <a:lvl1pPr marL="0" indent="0" algn="ctr">
              <a:buNone/>
              <a:defRPr sz="2000" b="1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it-IT" dirty="0" smtClean="0"/>
              <a:t>costo</a:t>
            </a:r>
          </a:p>
          <a:p>
            <a:pPr lvl="0"/>
            <a:endParaRPr lang="it-IT" dirty="0"/>
          </a:p>
        </p:txBody>
      </p:sp>
      <p:sp>
        <p:nvSpPr>
          <p:cNvPr id="14" name="Segnaposto contenuto 2"/>
          <p:cNvSpPr>
            <a:spLocks noGrp="1"/>
          </p:cNvSpPr>
          <p:nvPr>
            <p:ph idx="14" hasCustomPrompt="1"/>
          </p:nvPr>
        </p:nvSpPr>
        <p:spPr>
          <a:xfrm>
            <a:off x="7840800" y="2804589"/>
            <a:ext cx="1068006" cy="163252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500"/>
              </a:spcAft>
              <a:buNone/>
              <a:defRPr sz="2000" b="1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it-IT" dirty="0" smtClean="0"/>
              <a:t>modulo</a:t>
            </a:r>
            <a:endParaRPr lang="it-IT" dirty="0"/>
          </a:p>
        </p:txBody>
      </p:sp>
      <p:pic>
        <p:nvPicPr>
          <p:cNvPr id="12" name="Immagine 11">
            <a:hlinkClick r:id="rId6" action="ppaction://hlinksldjump" tooltip="Indice"/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33" y="6286092"/>
            <a:ext cx="233335" cy="233335"/>
          </a:xfrm>
          <a:prstGeom prst="rect">
            <a:avLst/>
          </a:prstGeom>
        </p:spPr>
      </p:pic>
      <p:sp>
        <p:nvSpPr>
          <p:cNvPr id="17" name="Segnaposto contenuto 2"/>
          <p:cNvSpPr>
            <a:spLocks noGrp="1"/>
          </p:cNvSpPr>
          <p:nvPr>
            <p:ph idx="15" hasCustomPrompt="1"/>
          </p:nvPr>
        </p:nvSpPr>
        <p:spPr>
          <a:xfrm>
            <a:off x="7836182" y="2075405"/>
            <a:ext cx="1068006" cy="406350"/>
          </a:xfrm>
        </p:spPr>
        <p:txBody>
          <a:bodyPr>
            <a:normAutofit/>
          </a:bodyPr>
          <a:lstStyle>
            <a:lvl1pPr marL="0" indent="0" algn="ctr">
              <a:buNone/>
              <a:defRPr sz="2000" b="1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it-IT" dirty="0" smtClean="0"/>
              <a:t>costo</a:t>
            </a:r>
          </a:p>
          <a:p>
            <a:pPr lvl="0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03644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olo e torna  a men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4968552" cy="1143000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10400" y="1844824"/>
            <a:ext cx="8338064" cy="439248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05" y="116632"/>
            <a:ext cx="1422400" cy="142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80169"/>
            <a:ext cx="1739900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magine 11">
            <a:hlinkClick r:id="rId4" action="ppaction://hlinksldjump" tooltip="Indice"/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33" y="6286092"/>
            <a:ext cx="233335" cy="233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716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7958A-D081-4E81-927C-50FD389A9EF9}" type="datetime1">
              <a:rPr lang="it-IT" smtClean="0"/>
              <a:t>12/05/2025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230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6AF23-70BA-4BF7-8AA7-56FDA2413E04}" type="datetime1">
              <a:rPr lang="it-IT" smtClean="0"/>
              <a:t>12/05/2025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3093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5D7B6-88F1-425E-A396-4A8C3AA7EBAA}" type="datetime1">
              <a:rPr lang="it-IT" smtClean="0"/>
              <a:t>12/05/2025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2988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C7CC7-9397-4220-8FC2-7AD53682B533}" type="datetime1">
              <a:rPr lang="it-IT" smtClean="0"/>
              <a:t>12/05/2025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230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E685F-882A-4739-9649-EF3472CFFBCD}" type="datetime1">
              <a:rPr lang="it-IT" smtClean="0"/>
              <a:t>12/05/2025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6932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3E517-2B00-4A5F-BE46-4A76324F7715}" type="datetime1">
              <a:rPr lang="it-IT" smtClean="0"/>
              <a:t>12/05/2025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7977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3855C-6261-4F8E-8D67-ABDBA6BE0B38}" type="datetime1">
              <a:rPr lang="it-IT" smtClean="0"/>
              <a:t>12/05/2025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3BD1B-1403-441A-8927-05355E0A28C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1831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61" r:id="rId3"/>
    <p:sldLayoutId id="2147483649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7.png"/><Relationship Id="rId5" Type="http://schemas.openxmlformats.org/officeDocument/2006/relationships/hyperlink" Target="documenti_per_pratiche_INAS.zip" TargetMode="Externa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_Moduli_PDF/Assicurato-pensionato/AP61_AS1.pdf" TargetMode="External"/><Relationship Id="rId3" Type="http://schemas.openxmlformats.org/officeDocument/2006/relationships/notesSlide" Target="../notesSlides/notesSlide10.xml"/><Relationship Id="rId7" Type="http://schemas.openxmlformats.org/officeDocument/2006/relationships/hyperlink" Target="_Moduli_PDF/Revoca_altro_sindacato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hyperlink" Target="_Moduli_PDF/Delega_iscrizione_FNP_prestazioni_assistenziali.pdf" TargetMode="External"/><Relationship Id="rId11" Type="http://schemas.openxmlformats.org/officeDocument/2006/relationships/image" Target="../media/image8.png"/><Relationship Id="rId5" Type="http://schemas.openxmlformats.org/officeDocument/2006/relationships/hyperlink" Target="_Moduli_PDF/Informativa_privacy.pdf" TargetMode="External"/><Relationship Id="rId10" Type="http://schemas.openxmlformats.org/officeDocument/2006/relationships/hyperlink" Target="_Moduli_PDF/slide_pdf/10.pdf" TargetMode="External"/><Relationship Id="rId4" Type="http://schemas.openxmlformats.org/officeDocument/2006/relationships/hyperlink" Target="_Moduli_PDF/Mandato.pdf" TargetMode="External"/><Relationship Id="rId9" Type="http://schemas.openxmlformats.org/officeDocument/2006/relationships/hyperlink" Target="_Moduli_PDF/Assicurato-pensionato/AP15_Mod_Red.pdf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_Moduli_PDF/Assicurato-pensionato/AP58_SO1.pdf" TargetMode="External"/><Relationship Id="rId3" Type="http://schemas.openxmlformats.org/officeDocument/2006/relationships/notesSlide" Target="../notesSlides/notesSlide11.xml"/><Relationship Id="rId7" Type="http://schemas.openxmlformats.org/officeDocument/2006/relationships/hyperlink" Target="_Moduli_PDF/Revoca_altro_sindacato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hyperlink" Target="_Moduli_PDF/Delega_iscrizione_FNP.pdf" TargetMode="External"/><Relationship Id="rId11" Type="http://schemas.openxmlformats.org/officeDocument/2006/relationships/image" Target="../media/image8.png"/><Relationship Id="rId5" Type="http://schemas.openxmlformats.org/officeDocument/2006/relationships/hyperlink" Target="_Moduli_PDF/Informativa_privacy.pdf" TargetMode="External"/><Relationship Id="rId10" Type="http://schemas.openxmlformats.org/officeDocument/2006/relationships/hyperlink" Target="_Moduli_PDF/slide_pdf/11.pdf" TargetMode="External"/><Relationship Id="rId4" Type="http://schemas.openxmlformats.org/officeDocument/2006/relationships/hyperlink" Target="_Moduli_PDF/Mandato.pdf" TargetMode="External"/><Relationship Id="rId9" Type="http://schemas.openxmlformats.org/officeDocument/2006/relationships/hyperlink" Target="_Moduli_PDF/Pluridoc/INPS_Pluri_SO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hyperlink" Target="_Moduli_PDF/slide_pdf/12.pdf" TargetMode="External"/><Relationship Id="rId5" Type="http://schemas.openxmlformats.org/officeDocument/2006/relationships/hyperlink" Target="_Moduli_PDF/Pluridoc/INPS_Pluri_SO.pdf" TargetMode="External"/><Relationship Id="rId4" Type="http://schemas.openxmlformats.org/officeDocument/2006/relationships/hyperlink" Target="_Moduli_PDF/Assicurato-pensionato/AP58_SO1.pdf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_Moduli_PDF/slide_pdf/13.pdf" TargetMode="External"/><Relationship Id="rId3" Type="http://schemas.openxmlformats.org/officeDocument/2006/relationships/notesSlide" Target="../notesSlides/notesSlide13.xml"/><Relationship Id="rId7" Type="http://schemas.openxmlformats.org/officeDocument/2006/relationships/hyperlink" Target="_Moduli_PDF/Assicurato-pensionato/AP23_Rate_mat_non_risc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hyperlink" Target="_Moduli_PDF/Assicurato-pensionato/Dichiarazione_sostitutiva.pdf" TargetMode="External"/><Relationship Id="rId5" Type="http://schemas.openxmlformats.org/officeDocument/2006/relationships/hyperlink" Target="_Moduli_PDF/Informativa_privacy.pdf" TargetMode="External"/><Relationship Id="rId4" Type="http://schemas.openxmlformats.org/officeDocument/2006/relationships/hyperlink" Target="_Moduli_PDF/Mandato_pagamento.pdf" TargetMode="External"/><Relationship Id="rId9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_Moduli_PDF/Assicurato-pensionato/AP02_Vecchiaia.pdf" TargetMode="External"/><Relationship Id="rId3" Type="http://schemas.openxmlformats.org/officeDocument/2006/relationships/notesSlide" Target="../notesSlides/notesSlide14.xml"/><Relationship Id="rId7" Type="http://schemas.openxmlformats.org/officeDocument/2006/relationships/hyperlink" Target="_Moduli_PDF/Revoca_altro_sindacato.pdf" TargetMode="External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6" Type="http://schemas.openxmlformats.org/officeDocument/2006/relationships/hyperlink" Target="_Moduli_PDF/Delega_iscrizione_FNP.pdf" TargetMode="External"/><Relationship Id="rId11" Type="http://schemas.openxmlformats.org/officeDocument/2006/relationships/hyperlink" Target="_Moduli_PDF/slide_pdf/14.pdf" TargetMode="External"/><Relationship Id="rId5" Type="http://schemas.openxmlformats.org/officeDocument/2006/relationships/hyperlink" Target="_Moduli_PDF/Informativa_privacy.pdf" TargetMode="External"/><Relationship Id="rId10" Type="http://schemas.openxmlformats.org/officeDocument/2006/relationships/hyperlink" Target="_Moduli_PDF/Pluridoc/INPS_Pluri_VO.pdf" TargetMode="External"/><Relationship Id="rId4" Type="http://schemas.openxmlformats.org/officeDocument/2006/relationships/hyperlink" Target="_Moduli_PDF/Mandato.pdf" TargetMode="External"/><Relationship Id="rId9" Type="http://schemas.openxmlformats.org/officeDocument/2006/relationships/hyperlink" Target="_Moduli_PDF/Assicurato-pensionato/AP15_Mod_Red.pdf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_Moduli_PDF/Assicurato-pensionato/AP01_Anzianita.pdf" TargetMode="External"/><Relationship Id="rId3" Type="http://schemas.openxmlformats.org/officeDocument/2006/relationships/notesSlide" Target="../notesSlides/notesSlide15.xml"/><Relationship Id="rId7" Type="http://schemas.openxmlformats.org/officeDocument/2006/relationships/hyperlink" Target="_Moduli_PDF/Revoca_altro_sindacato.pdf" TargetMode="External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hyperlink" Target="_Moduli_PDF/Delega_iscrizione_FNP.pdf" TargetMode="External"/><Relationship Id="rId11" Type="http://schemas.openxmlformats.org/officeDocument/2006/relationships/hyperlink" Target="_Moduli_PDF/slide_pdf/15.pdf" TargetMode="External"/><Relationship Id="rId5" Type="http://schemas.openxmlformats.org/officeDocument/2006/relationships/hyperlink" Target="_Moduli_PDF/Informativa_privacy.pdf" TargetMode="External"/><Relationship Id="rId10" Type="http://schemas.openxmlformats.org/officeDocument/2006/relationships/hyperlink" Target="_Moduli_PDF/Pluridoc/INPS_Pluri_VO.pdf" TargetMode="External"/><Relationship Id="rId4" Type="http://schemas.openxmlformats.org/officeDocument/2006/relationships/hyperlink" Target="_Moduli_PDF/Mandato.pdf" TargetMode="External"/><Relationship Id="rId9" Type="http://schemas.openxmlformats.org/officeDocument/2006/relationships/hyperlink" Target="_Moduli_PDF/Assicurato-pensionato/AP15_Mod_Red.pdf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_Moduli_PDF/Assicurato-pensionato/AP57_VO_IO_SO3.pdf" TargetMode="External"/><Relationship Id="rId3" Type="http://schemas.openxmlformats.org/officeDocument/2006/relationships/notesSlide" Target="../notesSlides/notesSlide16.xml"/><Relationship Id="rId7" Type="http://schemas.openxmlformats.org/officeDocument/2006/relationships/hyperlink" Target="_Moduli_PDF/Revoca_altro_sindacato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hyperlink" Target="_Moduli_PDF/Delega_iscrizione_FNP.pdf" TargetMode="External"/><Relationship Id="rId5" Type="http://schemas.openxmlformats.org/officeDocument/2006/relationships/hyperlink" Target="_Moduli_PDF/Informativa_privacy.pdf" TargetMode="External"/><Relationship Id="rId10" Type="http://schemas.openxmlformats.org/officeDocument/2006/relationships/image" Target="../media/image8.png"/><Relationship Id="rId4" Type="http://schemas.openxmlformats.org/officeDocument/2006/relationships/hyperlink" Target="_Moduli_PDF/Mandato.pdf" TargetMode="External"/><Relationship Id="rId9" Type="http://schemas.openxmlformats.org/officeDocument/2006/relationships/hyperlink" Target="_Moduli_PDF/slide_pdf/16.pdf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_Moduli_PDF/Assicurato-pensionato/AP57_VO_IO_SO3.pdf" TargetMode="External"/><Relationship Id="rId3" Type="http://schemas.openxmlformats.org/officeDocument/2006/relationships/notesSlide" Target="../notesSlides/notesSlide17.xml"/><Relationship Id="rId7" Type="http://schemas.openxmlformats.org/officeDocument/2006/relationships/hyperlink" Target="_Moduli_PDF/Revoca_altro_sindacato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hyperlink" Target="_Moduli_PDF/Delega_iscrizione_FNP.pdf" TargetMode="External"/><Relationship Id="rId11" Type="http://schemas.openxmlformats.org/officeDocument/2006/relationships/image" Target="../media/image8.png"/><Relationship Id="rId5" Type="http://schemas.openxmlformats.org/officeDocument/2006/relationships/hyperlink" Target="_Moduli_PDF/Informativa_privacy.pdf" TargetMode="External"/><Relationship Id="rId10" Type="http://schemas.openxmlformats.org/officeDocument/2006/relationships/hyperlink" Target="_Moduli_PDF/slide_pdf/17.pdf" TargetMode="External"/><Relationship Id="rId4" Type="http://schemas.openxmlformats.org/officeDocument/2006/relationships/hyperlink" Target="_Moduli_PDF/Mandato_pagamento.pdf" TargetMode="External"/><Relationship Id="rId9" Type="http://schemas.openxmlformats.org/officeDocument/2006/relationships/hyperlink" Target="_Moduli_PDF/Assicurato-pensionato/AP15_Mod_Red.pdf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_Moduli_PDF/Assicurato-pensionato/AP57_VO_IO_SO3.pdf" TargetMode="External"/><Relationship Id="rId3" Type="http://schemas.openxmlformats.org/officeDocument/2006/relationships/notesSlide" Target="../notesSlides/notesSlide18.xml"/><Relationship Id="rId7" Type="http://schemas.openxmlformats.org/officeDocument/2006/relationships/hyperlink" Target="_Moduli_PDF/Revoca_altro_sindacato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hyperlink" Target="_Moduli_PDF/Delega_iscrizione_FNP.pdf" TargetMode="External"/><Relationship Id="rId11" Type="http://schemas.openxmlformats.org/officeDocument/2006/relationships/image" Target="../media/image8.png"/><Relationship Id="rId5" Type="http://schemas.openxmlformats.org/officeDocument/2006/relationships/hyperlink" Target="_Moduli_PDF/Informativa_privacy.pdf" TargetMode="External"/><Relationship Id="rId10" Type="http://schemas.openxmlformats.org/officeDocument/2006/relationships/hyperlink" Target="_Moduli_PDF/slide_pdf/18.pdf" TargetMode="External"/><Relationship Id="rId4" Type="http://schemas.openxmlformats.org/officeDocument/2006/relationships/hyperlink" Target="_Moduli_PDF/Mandato.pdf" TargetMode="External"/><Relationship Id="rId9" Type="http://schemas.openxmlformats.org/officeDocument/2006/relationships/hyperlink" Target="_Moduli_PDF/Assicurato-pensionato/AP15_Mod_Red.pdf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6" Type="http://schemas.openxmlformats.org/officeDocument/2006/relationships/hyperlink" Target="_Moduli_PDF/slide_pdf/19.pdf" TargetMode="External"/><Relationship Id="rId5" Type="http://schemas.openxmlformats.org/officeDocument/2006/relationships/hyperlink" Target="_Moduli_PDF/Informativa_privacy.pdf" TargetMode="External"/><Relationship Id="rId4" Type="http://schemas.openxmlformats.org/officeDocument/2006/relationships/hyperlink" Target="_Moduli_PDF/Mandato_pagamento.pdf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22.xml"/><Relationship Id="rId18" Type="http://schemas.openxmlformats.org/officeDocument/2006/relationships/slide" Target="slide10.xml"/><Relationship Id="rId26" Type="http://schemas.openxmlformats.org/officeDocument/2006/relationships/slide" Target="slide16.xml"/><Relationship Id="rId3" Type="http://schemas.openxmlformats.org/officeDocument/2006/relationships/notesSlide" Target="../notesSlides/notesSlide2.xml"/><Relationship Id="rId21" Type="http://schemas.openxmlformats.org/officeDocument/2006/relationships/slide" Target="slide26.xml"/><Relationship Id="rId7" Type="http://schemas.openxmlformats.org/officeDocument/2006/relationships/slide" Target="slide19.xml"/><Relationship Id="rId12" Type="http://schemas.openxmlformats.org/officeDocument/2006/relationships/slide" Target="slide7.xml"/><Relationship Id="rId17" Type="http://schemas.openxmlformats.org/officeDocument/2006/relationships/slide" Target="slide24.xml"/><Relationship Id="rId25" Type="http://schemas.openxmlformats.org/officeDocument/2006/relationships/slide" Target="slide15.xml"/><Relationship Id="rId2" Type="http://schemas.openxmlformats.org/officeDocument/2006/relationships/slideLayout" Target="../slideLayouts/slideLayout1.xml"/><Relationship Id="rId16" Type="http://schemas.openxmlformats.org/officeDocument/2006/relationships/slide" Target="slide9.xml"/><Relationship Id="rId20" Type="http://schemas.openxmlformats.org/officeDocument/2006/relationships/slide" Target="slide11.xml"/><Relationship Id="rId1" Type="http://schemas.openxmlformats.org/officeDocument/2006/relationships/tags" Target="../tags/tag3.xml"/><Relationship Id="rId6" Type="http://schemas.openxmlformats.org/officeDocument/2006/relationships/slide" Target="slide4.xml"/><Relationship Id="rId11" Type="http://schemas.openxmlformats.org/officeDocument/2006/relationships/slide" Target="slide21.xml"/><Relationship Id="rId24" Type="http://schemas.openxmlformats.org/officeDocument/2006/relationships/slide" Target="slide14.xml"/><Relationship Id="rId5" Type="http://schemas.openxmlformats.org/officeDocument/2006/relationships/slide" Target="slide18.xml"/><Relationship Id="rId15" Type="http://schemas.openxmlformats.org/officeDocument/2006/relationships/slide" Target="slide23.xml"/><Relationship Id="rId23" Type="http://schemas.openxmlformats.org/officeDocument/2006/relationships/slide" Target="slide13.xml"/><Relationship Id="rId28" Type="http://schemas.openxmlformats.org/officeDocument/2006/relationships/slide" Target="slide27.xml"/><Relationship Id="rId10" Type="http://schemas.openxmlformats.org/officeDocument/2006/relationships/slide" Target="slide6.xml"/><Relationship Id="rId19" Type="http://schemas.openxmlformats.org/officeDocument/2006/relationships/slide" Target="slide25.xml"/><Relationship Id="rId4" Type="http://schemas.openxmlformats.org/officeDocument/2006/relationships/slide" Target="slide3.xml"/><Relationship Id="rId9" Type="http://schemas.openxmlformats.org/officeDocument/2006/relationships/slide" Target="slide20.xml"/><Relationship Id="rId14" Type="http://schemas.openxmlformats.org/officeDocument/2006/relationships/slide" Target="slide8.xml"/><Relationship Id="rId22" Type="http://schemas.openxmlformats.org/officeDocument/2006/relationships/slide" Target="slide12.xml"/><Relationship Id="rId27" Type="http://schemas.openxmlformats.org/officeDocument/2006/relationships/slide" Target="slide1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20.xml"/><Relationship Id="rId7" Type="http://schemas.openxmlformats.org/officeDocument/2006/relationships/hyperlink" Target="_Moduli_PDF/slide_pdf/20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6" Type="http://schemas.openxmlformats.org/officeDocument/2006/relationships/hyperlink" Target="_Moduli_PDF/Prestazioni_sostegno_reddito/SR01_ind_Mat_Pat.pdf" TargetMode="External"/><Relationship Id="rId5" Type="http://schemas.openxmlformats.org/officeDocument/2006/relationships/hyperlink" Target="_Moduli_PDF/Informativa_privacy.pdf" TargetMode="External"/><Relationship Id="rId4" Type="http://schemas.openxmlformats.org/officeDocument/2006/relationships/hyperlink" Target="_Moduli_PDF/Mandato_pagamento.pdf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21.xml"/><Relationship Id="rId7" Type="http://schemas.openxmlformats.org/officeDocument/2006/relationships/hyperlink" Target="_Moduli_PDF/slide_pdf/21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6" Type="http://schemas.openxmlformats.org/officeDocument/2006/relationships/hyperlink" Target="_Moduli_PDF/Prestazioni_sostegno_reddito/SR23_AST_FAC.pdf" TargetMode="External"/><Relationship Id="rId5" Type="http://schemas.openxmlformats.org/officeDocument/2006/relationships/hyperlink" Target="_Moduli_PDF/Informativa_privacy.pdf" TargetMode="External"/><Relationship Id="rId4" Type="http://schemas.openxmlformats.org/officeDocument/2006/relationships/hyperlink" Target="_Moduli_PDF/Mandato_pagamento.pdf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6" Type="http://schemas.openxmlformats.org/officeDocument/2006/relationships/hyperlink" Target="_Moduli_PDF/slide_pdf/22.pdf" TargetMode="External"/><Relationship Id="rId5" Type="http://schemas.openxmlformats.org/officeDocument/2006/relationships/hyperlink" Target="_Moduli_PDF/Informativa_privacy.pdf" TargetMode="External"/><Relationship Id="rId4" Type="http://schemas.openxmlformats.org/officeDocument/2006/relationships/hyperlink" Target="_Moduli_PDF/Mandato.pdf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23.xml"/><Relationship Id="rId7" Type="http://schemas.openxmlformats.org/officeDocument/2006/relationships/hyperlink" Target="_Moduli_PDF/slide_pdf/23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6" Type="http://schemas.openxmlformats.org/officeDocument/2006/relationships/hyperlink" Target="_Moduli_PDF/Prestazioni_sostegno_reddito/SR156_Naspi.pdf" TargetMode="External"/><Relationship Id="rId5" Type="http://schemas.openxmlformats.org/officeDocument/2006/relationships/hyperlink" Target="_Moduli_PDF/Informativa_privacy.pdf" TargetMode="External"/><Relationship Id="rId4" Type="http://schemas.openxmlformats.org/officeDocument/2006/relationships/hyperlink" Target="_Moduli_PDF/Mandato.pdf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hyperlink" Target="_Moduli_PDF/Informativa_privacy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6" Type="http://schemas.openxmlformats.org/officeDocument/2006/relationships/hyperlink" Target="_Moduli_PDF/Mandato.pdf" TargetMode="External"/><Relationship Id="rId5" Type="http://schemas.openxmlformats.org/officeDocument/2006/relationships/image" Target="../media/image8.png"/><Relationship Id="rId4" Type="http://schemas.openxmlformats.org/officeDocument/2006/relationships/hyperlink" Target="_Moduli_PDF/slide_pdf/24.pdf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6" Type="http://schemas.openxmlformats.org/officeDocument/2006/relationships/hyperlink" Target="_Moduli_PDF/slide_pdf/25.pdf" TargetMode="External"/><Relationship Id="rId5" Type="http://schemas.openxmlformats.org/officeDocument/2006/relationships/hyperlink" Target="_Moduli_PDF/Informativa_privacy.pdf" TargetMode="External"/><Relationship Id="rId4" Type="http://schemas.openxmlformats.org/officeDocument/2006/relationships/hyperlink" Target="_Moduli_PDF/Mandato.pdf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6" Type="http://schemas.openxmlformats.org/officeDocument/2006/relationships/hyperlink" Target="_Moduli_PDF/slide_pdf/26.pdf" TargetMode="External"/><Relationship Id="rId5" Type="http://schemas.openxmlformats.org/officeDocument/2006/relationships/hyperlink" Target="_Moduli_PDF/Informativa_privacy.pdf" TargetMode="External"/><Relationship Id="rId4" Type="http://schemas.openxmlformats.org/officeDocument/2006/relationships/hyperlink" Target="_Moduli_PDF/Mandato_pagamento.pdf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_Moduli_PDF/Delega_iscrizione_FNP_prestazioni_assistenziali.pdf" TargetMode="External"/><Relationship Id="rId3" Type="http://schemas.openxmlformats.org/officeDocument/2006/relationships/notesSlide" Target="../notesSlides/notesSlide27.xml"/><Relationship Id="rId7" Type="http://schemas.openxmlformats.org/officeDocument/2006/relationships/hyperlink" Target="_Moduli_PDF/Delega_iscrizione_FNP.pdf" TargetMode="Externa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8.xml"/><Relationship Id="rId6" Type="http://schemas.openxmlformats.org/officeDocument/2006/relationships/hyperlink" Target="_Moduli_PDF/Informativa_privacy.pdf" TargetMode="External"/><Relationship Id="rId5" Type="http://schemas.openxmlformats.org/officeDocument/2006/relationships/hyperlink" Target="_Moduli_PDF/Mandato_pagamento.pdf" TargetMode="External"/><Relationship Id="rId4" Type="http://schemas.openxmlformats.org/officeDocument/2006/relationships/hyperlink" Target="_Moduli_PDF/Mandato.pdf" TargetMode="External"/><Relationship Id="rId9" Type="http://schemas.openxmlformats.org/officeDocument/2006/relationships/hyperlink" Target="_Moduli_PDF/Revoca_altro_sindacato.pdf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_Moduli_PDF/Assicurato-pensionato/AP66_mod.A_dom_magg.pdf" TargetMode="External"/><Relationship Id="rId13" Type="http://schemas.openxmlformats.org/officeDocument/2006/relationships/hyperlink" Target="_Moduli_PDF/Assicurato-pensionato/Modello_cumulativo_per_invciv.pdf" TargetMode="External"/><Relationship Id="rId3" Type="http://schemas.openxmlformats.org/officeDocument/2006/relationships/notesSlide" Target="../notesSlides/notesSlide3.xml"/><Relationship Id="rId7" Type="http://schemas.openxmlformats.org/officeDocument/2006/relationships/hyperlink" Target="_Moduli_PDF/Revoca_altro_sindacato.pdf" TargetMode="External"/><Relationship Id="rId12" Type="http://schemas.openxmlformats.org/officeDocument/2006/relationships/hyperlink" Target="_Moduli_PDF/Assicurato-pensionato/assunzione_responsabilita_per_invciv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hyperlink" Target="_Moduli_PDF/Delega_iscrizione_FNP_prestazioni_assistenziali.pdf" TargetMode="External"/><Relationship Id="rId11" Type="http://schemas.openxmlformats.org/officeDocument/2006/relationships/hyperlink" Target="_Moduli_PDF/Assicurato-pensionato/Mod_invciv+.pdf" TargetMode="External"/><Relationship Id="rId5" Type="http://schemas.openxmlformats.org/officeDocument/2006/relationships/hyperlink" Target="_Moduli_PDF/Informativa_privacy.pdf" TargetMode="External"/><Relationship Id="rId15" Type="http://schemas.openxmlformats.org/officeDocument/2006/relationships/image" Target="../media/image8.png"/><Relationship Id="rId10" Type="http://schemas.openxmlformats.org/officeDocument/2006/relationships/hyperlink" Target="_Moduli_PDF/Assicurato-pensionato/AP70_mod_autocert.pdf" TargetMode="External"/><Relationship Id="rId4" Type="http://schemas.openxmlformats.org/officeDocument/2006/relationships/hyperlink" Target="_Moduli_PDF/Mandato.pdf" TargetMode="External"/><Relationship Id="rId9" Type="http://schemas.openxmlformats.org/officeDocument/2006/relationships/hyperlink" Target="_Moduli_PDF/Assicurato-pensionato/AP67_mod.B_dom_min_inab_int.pdf" TargetMode="External"/><Relationship Id="rId14" Type="http://schemas.openxmlformats.org/officeDocument/2006/relationships/hyperlink" Target="_Moduli_PDF/slide_pdf/3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hyperlink" Target="_Moduli_PDF/slide_pdf/4.pdf" TargetMode="External"/><Relationship Id="rId5" Type="http://schemas.openxmlformats.org/officeDocument/2006/relationships/hyperlink" Target="_Moduli_PDF/Assicurato-pensionato/assunzione_responsabilita_per_invciv.pdf" TargetMode="External"/><Relationship Id="rId4" Type="http://schemas.openxmlformats.org/officeDocument/2006/relationships/hyperlink" Target="_Moduli_PDF/Assicurato-pensionato/AP70_mod_autocert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hyperlink" Target="_Moduli_PDF/slide_pdf/5.pdf" TargetMode="External"/><Relationship Id="rId5" Type="http://schemas.openxmlformats.org/officeDocument/2006/relationships/hyperlink" Target="_Moduli_PDF/Assicurato-pensionato/AP67_mod.B_dom_min_inab_int.pdf" TargetMode="External"/><Relationship Id="rId4" Type="http://schemas.openxmlformats.org/officeDocument/2006/relationships/hyperlink" Target="_Moduli_PDF/Assicurato-pensionato/AP70_mod_autocert.pdf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6.xml"/><Relationship Id="rId7" Type="http://schemas.openxmlformats.org/officeDocument/2006/relationships/hyperlink" Target="_Moduli_PDF/slide_pdf/6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hyperlink" Target="_Moduli_PDF/Prestazioni_sostegno_reddito/SR08_Hand2.pdf" TargetMode="External"/><Relationship Id="rId5" Type="http://schemas.openxmlformats.org/officeDocument/2006/relationships/hyperlink" Target="_Moduli_PDF/Informativa_privacy.pdf" TargetMode="External"/><Relationship Id="rId4" Type="http://schemas.openxmlformats.org/officeDocument/2006/relationships/hyperlink" Target="_Moduli_PDF/Mandato_pagamento.pdf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7.xml"/><Relationship Id="rId7" Type="http://schemas.openxmlformats.org/officeDocument/2006/relationships/hyperlink" Target="_Moduli_PDF/slide_pdf/7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hyperlink" Target="_Moduli_PDF/Assicurato-pensionato/AP74_mod_H_coll_mirato_magg.pdf" TargetMode="External"/><Relationship Id="rId5" Type="http://schemas.openxmlformats.org/officeDocument/2006/relationships/hyperlink" Target="_Moduli_PDF/Informativa_privacy.pdf" TargetMode="External"/><Relationship Id="rId4" Type="http://schemas.openxmlformats.org/officeDocument/2006/relationships/hyperlink" Target="_Moduli_PDF/Mandato.pdf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_Moduli_PDF/Assicurato-pensionato/AP60_INAB1.pdf" TargetMode="External"/><Relationship Id="rId3" Type="http://schemas.openxmlformats.org/officeDocument/2006/relationships/notesSlide" Target="../notesSlides/notesSlide8.xml"/><Relationship Id="rId7" Type="http://schemas.openxmlformats.org/officeDocument/2006/relationships/hyperlink" Target="_Moduli_PDF/Revoca_altro_sindacato.pdf" TargetMode="External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hyperlink" Target="_Moduli_PDF/Delega_iscrizione_FNP.pdf" TargetMode="External"/><Relationship Id="rId11" Type="http://schemas.openxmlformats.org/officeDocument/2006/relationships/hyperlink" Target="_Moduli_PDF/slide_pdf/8.pdf" TargetMode="External"/><Relationship Id="rId5" Type="http://schemas.openxmlformats.org/officeDocument/2006/relationships/hyperlink" Target="_Moduli_PDF/Informativa_privacy.pdf" TargetMode="External"/><Relationship Id="rId10" Type="http://schemas.openxmlformats.org/officeDocument/2006/relationships/hyperlink" Target="_Moduli_PDF/Pluridoc/INPS_Pluri_IO.pdf" TargetMode="External"/><Relationship Id="rId4" Type="http://schemas.openxmlformats.org/officeDocument/2006/relationships/hyperlink" Target="_Moduli_PDF/Mandato.pdf" TargetMode="External"/><Relationship Id="rId9" Type="http://schemas.openxmlformats.org/officeDocument/2006/relationships/hyperlink" Target="_Moduli_PDF/Assicurato-pensionato/AP15_Mod_Red.pdf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_Moduli_PDF/Assicurato-pensionato/AP60_INAB1.pdf" TargetMode="External"/><Relationship Id="rId3" Type="http://schemas.openxmlformats.org/officeDocument/2006/relationships/notesSlide" Target="../notesSlides/notesSlide9.xml"/><Relationship Id="rId7" Type="http://schemas.openxmlformats.org/officeDocument/2006/relationships/hyperlink" Target="_Moduli_PDF/Revoca_altro_sindacato.pdf" TargetMode="External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hyperlink" Target="_Moduli_PDF/Delega_iscrizione_FNP.pdf" TargetMode="External"/><Relationship Id="rId11" Type="http://schemas.openxmlformats.org/officeDocument/2006/relationships/hyperlink" Target="_Moduli_PDF/slide_pdf/9.pdf" TargetMode="External"/><Relationship Id="rId5" Type="http://schemas.openxmlformats.org/officeDocument/2006/relationships/hyperlink" Target="_Moduli_PDF/Informativa_privacy.pdf" TargetMode="External"/><Relationship Id="rId10" Type="http://schemas.openxmlformats.org/officeDocument/2006/relationships/hyperlink" Target="_Moduli_PDF/Pluridoc/INPS_Pluri_IO.pdf" TargetMode="External"/><Relationship Id="rId4" Type="http://schemas.openxmlformats.org/officeDocument/2006/relationships/hyperlink" Target="_Moduli_PDF/Mandato.pdf" TargetMode="External"/><Relationship Id="rId9" Type="http://schemas.openxmlformats.org/officeDocument/2006/relationships/hyperlink" Target="_Moduli_PDF/Assicurato-pensionato/AP15_Mod_Red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400272" y="1681136"/>
            <a:ext cx="8424936" cy="1143000"/>
          </a:xfrm>
        </p:spPr>
        <p:txBody>
          <a:bodyPr>
            <a:noAutofit/>
          </a:bodyPr>
          <a:lstStyle/>
          <a:p>
            <a:r>
              <a:rPr lang="it-IT" sz="4400" dirty="0" smtClean="0"/>
              <a:t>DOCUMENTI </a:t>
            </a:r>
            <a:r>
              <a:rPr lang="it-IT" sz="4400" dirty="0"/>
              <a:t>PER PRATICHE INAS</a:t>
            </a:r>
          </a:p>
        </p:txBody>
      </p:sp>
      <p:pic>
        <p:nvPicPr>
          <p:cNvPr id="12" name="Picture 4" descr="C:\Users\utente\Desktop\2000px-CISL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11" y="3863334"/>
            <a:ext cx="1415055" cy="1388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asellaDiTesto 15"/>
          <p:cNvSpPr txBox="1"/>
          <p:nvPr/>
        </p:nvSpPr>
        <p:spPr>
          <a:xfrm>
            <a:off x="7524328" y="6144979"/>
            <a:ext cx="13008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900" i="1" dirty="0" smtClean="0"/>
              <a:t>aggiornato </a:t>
            </a:r>
            <a:r>
              <a:rPr lang="it-IT" sz="900" i="1" dirty="0" smtClean="0"/>
              <a:t>12/05/2025</a:t>
            </a:r>
            <a:endParaRPr lang="it-IT" sz="900" i="1" dirty="0"/>
          </a:p>
        </p:txBody>
      </p:sp>
      <p:sp>
        <p:nvSpPr>
          <p:cNvPr id="10" name="Titolo 6"/>
          <p:cNvSpPr txBox="1">
            <a:spLocks/>
          </p:cNvSpPr>
          <p:nvPr/>
        </p:nvSpPr>
        <p:spPr>
          <a:xfrm>
            <a:off x="1444387" y="2720334"/>
            <a:ext cx="633670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b="0" i="1" dirty="0" smtClean="0"/>
              <a:t>Tutti i servizi del Patronato </a:t>
            </a:r>
            <a:r>
              <a:rPr lang="it-IT" sz="2400" i="1" dirty="0" smtClean="0"/>
              <a:t>INAS CISL </a:t>
            </a:r>
            <a:r>
              <a:rPr lang="it-IT" sz="2400" b="0" i="1" dirty="0" smtClean="0"/>
              <a:t>sono gratuiti per gli iscritti </a:t>
            </a:r>
            <a:r>
              <a:rPr lang="it-IT" sz="2400" i="1" dirty="0" smtClean="0"/>
              <a:t>CISL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400272" y="6144979"/>
            <a:ext cx="25581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i="1" dirty="0" smtClean="0"/>
              <a:t>Formato PPT e PDF</a:t>
            </a:r>
            <a:endParaRPr lang="it-IT" sz="900" i="1" dirty="0"/>
          </a:p>
        </p:txBody>
      </p:sp>
      <p:pic>
        <p:nvPicPr>
          <p:cNvPr id="2" name="Immagine 1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387" y="6093295"/>
            <a:ext cx="288032" cy="28803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9097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Assegno Sociale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10400" y="1844824"/>
            <a:ext cx="6897904" cy="4392488"/>
          </a:xfrm>
        </p:spPr>
        <p:txBody>
          <a:bodyPr>
            <a:noAutofit/>
          </a:bodyPr>
          <a:lstStyle/>
          <a:p>
            <a:pPr lvl="0"/>
            <a:r>
              <a:rPr lang="it-IT" sz="1300" b="1" dirty="0">
                <a:solidFill>
                  <a:prstClr val="black"/>
                </a:solidFill>
                <a:hlinkClick r:id="rId4" action="ppaction://hlinkfile"/>
              </a:rPr>
              <a:t>MANDATO O2021 FIRMATO IN TUTTI I SUOI PUNTI (3 FIRME</a:t>
            </a:r>
            <a:r>
              <a:rPr lang="it-IT" sz="1300" dirty="0">
                <a:solidFill>
                  <a:prstClr val="black"/>
                </a:solidFill>
                <a:hlinkClick r:id="rId4" action="ppaction://hlinkfile"/>
              </a:rPr>
              <a:t>)</a:t>
            </a:r>
            <a:r>
              <a:rPr lang="it-IT" sz="1300" b="1" dirty="0" smtClean="0">
                <a:solidFill>
                  <a:prstClr val="black"/>
                </a:solidFill>
              </a:rPr>
              <a:t> </a:t>
            </a:r>
            <a:r>
              <a:rPr lang="it-IT" sz="800" i="1" dirty="0">
                <a:solidFill>
                  <a:srgbClr val="0070C0"/>
                </a:solidFill>
                <a:hlinkClick r:id="rId5" action="ppaction://hlinkfile"/>
              </a:rPr>
              <a:t>(informativa privacy</a:t>
            </a:r>
            <a:r>
              <a:rPr lang="it-IT" sz="800" i="1" dirty="0" smtClean="0">
                <a:solidFill>
                  <a:srgbClr val="0070C0"/>
                </a:solidFill>
                <a:hlinkClick r:id="rId5" action="ppaction://hlinkfile"/>
              </a:rPr>
              <a:t>)</a:t>
            </a:r>
            <a:endParaRPr lang="it-IT" sz="800" b="1" dirty="0">
              <a:solidFill>
                <a:prstClr val="black"/>
              </a:solidFill>
            </a:endParaRPr>
          </a:p>
          <a:p>
            <a:r>
              <a:rPr lang="it-IT" sz="1300" dirty="0" smtClean="0"/>
              <a:t>DELEGA </a:t>
            </a:r>
            <a:r>
              <a:rPr lang="it-IT" sz="1300" dirty="0"/>
              <a:t>SPECIALE FNP CISL </a:t>
            </a:r>
            <a:r>
              <a:rPr lang="it-IT" sz="1300" dirty="0" smtClean="0"/>
              <a:t>(</a:t>
            </a:r>
            <a:r>
              <a:rPr lang="it-IT" sz="1300" dirty="0" smtClean="0">
                <a:hlinkClick r:id="rId6" action="ppaction://hlinkfile"/>
              </a:rPr>
              <a:t>delega iscrizione FNP </a:t>
            </a:r>
            <a:r>
              <a:rPr lang="it-IT" sz="1300" dirty="0" smtClean="0"/>
              <a:t>/ </a:t>
            </a:r>
            <a:r>
              <a:rPr lang="it-IT" sz="1300" dirty="0" smtClean="0">
                <a:hlinkClick r:id="rId7" action="ppaction://hlinkfile"/>
              </a:rPr>
              <a:t>revoca iscrizione altro sindacato</a:t>
            </a:r>
            <a:r>
              <a:rPr lang="it-IT" sz="1300" dirty="0" smtClean="0"/>
              <a:t>) </a:t>
            </a:r>
            <a:endParaRPr lang="it-IT" sz="1300" dirty="0"/>
          </a:p>
          <a:p>
            <a:r>
              <a:rPr lang="it-IT" sz="1300" dirty="0"/>
              <a:t>COPIA CARTA D'IDENTITA E COPIA CODICE FISCALE RICHIEDENTE</a:t>
            </a:r>
          </a:p>
          <a:p>
            <a:r>
              <a:rPr lang="it-IT" sz="1300" dirty="0"/>
              <a:t>COPIA CODICE FISCALE DEL CONIUGE</a:t>
            </a:r>
          </a:p>
          <a:p>
            <a:r>
              <a:rPr lang="it-IT" sz="1300" dirty="0"/>
              <a:t>DATA MATRIMONIO O VARIAZIONE STATO CIVILE</a:t>
            </a:r>
          </a:p>
          <a:p>
            <a:r>
              <a:rPr lang="it-IT" sz="1300" dirty="0"/>
              <a:t>IBAN (BANCARIO O POSTALE) </a:t>
            </a:r>
          </a:p>
          <a:p>
            <a:r>
              <a:rPr lang="it-IT" sz="1300" dirty="0"/>
              <a:t>ULTIMA DICHIARAZIONE DEI REDDITI PROPRIA E DEL CONIUGE (PIU’ EVENTUALI REDDITI ESTERI)</a:t>
            </a:r>
          </a:p>
          <a:p>
            <a:r>
              <a:rPr lang="it-IT" sz="1300" dirty="0"/>
              <a:t>COMPILAZIONE DELLA DICHIARAZIONE DEI MEZZI DI </a:t>
            </a:r>
            <a:r>
              <a:rPr lang="it-IT" sz="1300" dirty="0" smtClean="0"/>
              <a:t>SUSSISTENZA</a:t>
            </a:r>
            <a:r>
              <a:rPr lang="it-IT" sz="1300" dirty="0"/>
              <a:t/>
            </a:r>
            <a:br>
              <a:rPr lang="it-IT" sz="1300" dirty="0"/>
            </a:br>
            <a:endParaRPr lang="it-IT" sz="600" dirty="0"/>
          </a:p>
          <a:p>
            <a:pPr>
              <a:buFont typeface="Wingdings" panose="05000000000000000000" pitchFamily="2" charset="2"/>
              <a:buChar char="Ø"/>
            </a:pPr>
            <a:r>
              <a:rPr lang="it-IT" sz="1300" b="1" dirty="0"/>
              <a:t>SE SEPARATI O DIVORZIATI:</a:t>
            </a:r>
          </a:p>
          <a:p>
            <a:r>
              <a:rPr lang="it-IT" sz="1300" dirty="0"/>
              <a:t>COPIA SENTENZA DI SEPARAZIONE O DIVORZIO</a:t>
            </a:r>
          </a:p>
          <a:p>
            <a:endParaRPr lang="it-IT" sz="600" dirty="0"/>
          </a:p>
          <a:p>
            <a:pPr>
              <a:buFont typeface="Wingdings" panose="05000000000000000000" pitchFamily="2" charset="2"/>
              <a:buChar char="Ø"/>
            </a:pPr>
            <a:r>
              <a:rPr lang="it-IT" sz="1300" b="1" dirty="0"/>
              <a:t>PER STRANIERI TITOLARI DI CARTA DI SOGGIORNO:</a:t>
            </a:r>
          </a:p>
          <a:p>
            <a:r>
              <a:rPr lang="it-IT" sz="1300" dirty="0"/>
              <a:t>COPIA CARTA DI SOGGIORNO</a:t>
            </a:r>
          </a:p>
          <a:p>
            <a:r>
              <a:rPr lang="it-IT" sz="1300" dirty="0"/>
              <a:t>REDDITI ESTERI (PROPRI E DEL CONIUGE) TRAMITE CONSOLATO E TRADUZIONE LEGALIZZATA</a:t>
            </a:r>
          </a:p>
          <a:p>
            <a:r>
              <a:rPr lang="it-IT" sz="1300" dirty="0"/>
              <a:t>CERTIFICATO DI RESIDENZA STORICO</a:t>
            </a:r>
          </a:p>
          <a:p>
            <a:r>
              <a:rPr lang="it-IT" sz="1300" dirty="0"/>
              <a:t>COPIA INTEGRALE DEL </a:t>
            </a:r>
            <a:r>
              <a:rPr lang="it-IT" sz="1300" dirty="0" smtClean="0"/>
              <a:t>PASSAPORTO</a:t>
            </a:r>
            <a:endParaRPr lang="it-IT" sz="13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10</a:t>
            </a:fld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it-IT" dirty="0" smtClean="0"/>
              <a:t>0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lvl="0">
              <a:spcBef>
                <a:spcPct val="20000"/>
              </a:spcBef>
              <a:spcAft>
                <a:spcPts val="0"/>
              </a:spcAft>
            </a:pPr>
            <a:r>
              <a:rPr lang="it-IT" dirty="0">
                <a:solidFill>
                  <a:prstClr val="black"/>
                </a:solidFill>
                <a:latin typeface="+mj-lt"/>
                <a:hlinkClick r:id="rId8" action="ppaction://hlinkfile"/>
              </a:rPr>
              <a:t>AP61</a:t>
            </a:r>
            <a:endParaRPr lang="it-IT" dirty="0">
              <a:solidFill>
                <a:prstClr val="black"/>
              </a:solidFill>
              <a:latin typeface="+mj-lt"/>
            </a:endParaRPr>
          </a:p>
          <a:p>
            <a:r>
              <a:rPr lang="it-IT" dirty="0">
                <a:latin typeface="+mj-lt"/>
                <a:cs typeface="Arial" panose="020B0604020202020204" pitchFamily="34" charset="0"/>
                <a:hlinkClick r:id="rId9" action="ppaction://hlinkfile"/>
              </a:rPr>
              <a:t>RED</a:t>
            </a:r>
            <a:endParaRPr lang="it-IT" dirty="0">
              <a:latin typeface="+mj-lt"/>
              <a:cs typeface="Arial" panose="020B0604020202020204" pitchFamily="34" charset="0"/>
            </a:endParaRPr>
          </a:p>
          <a:p>
            <a:endParaRPr lang="it-IT" dirty="0"/>
          </a:p>
        </p:txBody>
      </p:sp>
      <p:pic>
        <p:nvPicPr>
          <p:cNvPr id="7" name="Immagine 6">
            <a:hlinkClick r:id="rId10" action="ppaction://hlinkfile" tooltip="Stampa Scheda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1942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Pensione ai Superstiti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it-IT" sz="1300" b="1" dirty="0">
                <a:solidFill>
                  <a:prstClr val="black"/>
                </a:solidFill>
                <a:hlinkClick r:id="rId4" action="ppaction://hlinkfile"/>
              </a:rPr>
              <a:t>MANDATO O2021 FIRMATO IN TUTTI I SUOI PUNTI (3 FIRME</a:t>
            </a:r>
            <a:r>
              <a:rPr lang="it-IT" sz="1300" dirty="0">
                <a:solidFill>
                  <a:prstClr val="black"/>
                </a:solidFill>
                <a:hlinkClick r:id="rId4" action="ppaction://hlinkfile"/>
              </a:rPr>
              <a:t>)</a:t>
            </a:r>
            <a:r>
              <a:rPr lang="it-IT" sz="1300" b="1" dirty="0" smtClean="0">
                <a:solidFill>
                  <a:prstClr val="black"/>
                </a:solidFill>
              </a:rPr>
              <a:t> </a:t>
            </a:r>
            <a:r>
              <a:rPr lang="it-IT" sz="1300" i="1" dirty="0">
                <a:solidFill>
                  <a:srgbClr val="0070C0"/>
                </a:solidFill>
                <a:hlinkClick r:id="rId5" action="ppaction://hlinkfile"/>
              </a:rPr>
              <a:t>(informativa privacy</a:t>
            </a:r>
            <a:r>
              <a:rPr lang="it-IT" sz="1300" i="1" dirty="0" smtClean="0">
                <a:solidFill>
                  <a:srgbClr val="0070C0"/>
                </a:solidFill>
                <a:hlinkClick r:id="rId5" action="ppaction://hlinkfile"/>
              </a:rPr>
              <a:t>)</a:t>
            </a:r>
            <a:endParaRPr lang="it-IT" sz="1300" b="1" dirty="0" smtClean="0">
              <a:solidFill>
                <a:prstClr val="black"/>
              </a:solidFill>
            </a:endParaRPr>
          </a:p>
          <a:p>
            <a:r>
              <a:rPr lang="it-IT" sz="1300" dirty="0" smtClean="0"/>
              <a:t>DELEGA FNP-CISL </a:t>
            </a:r>
            <a:r>
              <a:rPr lang="it-IT" sz="1300" dirty="0"/>
              <a:t>(</a:t>
            </a:r>
            <a:r>
              <a:rPr lang="it-IT" sz="1300" dirty="0">
                <a:hlinkClick r:id="rId6" action="ppaction://hlinkfile"/>
              </a:rPr>
              <a:t>delega iscrizione FNP </a:t>
            </a:r>
            <a:r>
              <a:rPr lang="it-IT" sz="1300" dirty="0"/>
              <a:t>/ </a:t>
            </a:r>
            <a:r>
              <a:rPr lang="it-IT" sz="1300" dirty="0">
                <a:hlinkClick r:id="rId7" action="ppaction://hlinkfile"/>
              </a:rPr>
              <a:t>revoca iscrizione altro sindacato</a:t>
            </a:r>
            <a:r>
              <a:rPr lang="it-IT" sz="1300" dirty="0" smtClean="0"/>
              <a:t>)</a:t>
            </a:r>
          </a:p>
          <a:p>
            <a:r>
              <a:rPr lang="it-IT" sz="1300" dirty="0" smtClean="0"/>
              <a:t>COPIA CARTA D'IDENTITA E COPIA CODICE FISCALE RICHIEDENTE</a:t>
            </a:r>
          </a:p>
          <a:p>
            <a:r>
              <a:rPr lang="it-IT" sz="1300" dirty="0" smtClean="0"/>
              <a:t>COPIA </a:t>
            </a:r>
            <a:r>
              <a:rPr lang="it-IT" sz="1300" dirty="0"/>
              <a:t>CODICE FISCALE DEL DECEDUTO</a:t>
            </a:r>
          </a:p>
          <a:p>
            <a:r>
              <a:rPr lang="it-IT" sz="1300" dirty="0"/>
              <a:t>IBAN (in caso di c/c cointestato con il dante causa è necessario aprirne uno nuovo)</a:t>
            </a:r>
          </a:p>
          <a:p>
            <a:r>
              <a:rPr lang="it-IT" sz="1300" dirty="0"/>
              <a:t>ULTIMA DICHIARAZIONE DEI REDDITI DEL RICHIEDENTE (PIU’ EVENTUALI REDDITI ESTERI)</a:t>
            </a:r>
          </a:p>
          <a:p>
            <a:r>
              <a:rPr lang="it-IT" sz="1300" dirty="0"/>
              <a:t>COPIA CODICE FISCALE DEI FAMILIARI A CARICO</a:t>
            </a:r>
          </a:p>
          <a:p>
            <a:r>
              <a:rPr lang="it-IT" sz="1300" dirty="0"/>
              <a:t>DATA DEL DECESSO e DATA DEL MATRIMONIO (no </a:t>
            </a:r>
            <a:r>
              <a:rPr lang="it-IT" sz="1300" dirty="0" smtClean="0"/>
              <a:t>certificati)</a:t>
            </a:r>
            <a:endParaRPr lang="it-IT" sz="1300" dirty="0"/>
          </a:p>
          <a:p>
            <a:r>
              <a:rPr lang="it-IT" sz="1300" dirty="0"/>
              <a:t>CATEGORIA E NUMERO PENSIONE DANTE </a:t>
            </a:r>
            <a:r>
              <a:rPr lang="it-IT" sz="1300" dirty="0" smtClean="0"/>
              <a:t>CAUSA</a:t>
            </a:r>
            <a:r>
              <a:rPr lang="it-IT" sz="1500" dirty="0"/>
              <a:t/>
            </a:r>
            <a:br>
              <a:rPr lang="it-IT" sz="1500" dirty="0"/>
            </a:br>
            <a:endParaRPr lang="it-IT" sz="9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it-IT" sz="1200" b="1" dirty="0" smtClean="0"/>
              <a:t>SE I CONIUGI ERANO SEPARATI</a:t>
            </a:r>
          </a:p>
          <a:p>
            <a:r>
              <a:rPr lang="it-IT" sz="1200" dirty="0" smtClean="0"/>
              <a:t>COPIA </a:t>
            </a:r>
            <a:r>
              <a:rPr lang="it-IT" sz="1200" dirty="0"/>
              <a:t>SENTENZA DI SEPARAZIONE  </a:t>
            </a:r>
            <a:r>
              <a:rPr lang="it-IT" sz="1500" dirty="0"/>
              <a:t/>
            </a:r>
            <a:br>
              <a:rPr lang="it-IT" sz="1500" dirty="0"/>
            </a:br>
            <a:endParaRPr lang="it-IT" sz="900" dirty="0"/>
          </a:p>
          <a:p>
            <a:pPr>
              <a:buFont typeface="Wingdings" panose="05000000000000000000" pitchFamily="2" charset="2"/>
              <a:buChar char="Ø"/>
            </a:pPr>
            <a:r>
              <a:rPr lang="it-IT" sz="1200" b="1" dirty="0"/>
              <a:t>SE I CONIUGI ERANO DIVORZIATI</a:t>
            </a:r>
          </a:p>
          <a:p>
            <a:r>
              <a:rPr lang="it-IT" sz="1200" dirty="0"/>
              <a:t>COPIA SENTENZA DI DIVORZIO (doveva avere l'assegno di mantenimento) </a:t>
            </a:r>
          </a:p>
          <a:p>
            <a:endParaRPr lang="it-IT" sz="900" dirty="0"/>
          </a:p>
          <a:p>
            <a:pPr>
              <a:buFont typeface="Wingdings" panose="05000000000000000000" pitchFamily="2" charset="2"/>
              <a:buChar char="Ø"/>
            </a:pPr>
            <a:r>
              <a:rPr lang="it-IT" sz="1200" b="1" dirty="0"/>
              <a:t>SE CI SONO FIGLI MINORI:</a:t>
            </a:r>
          </a:p>
          <a:p>
            <a:r>
              <a:rPr lang="it-IT" sz="1200" dirty="0"/>
              <a:t>COPIA CARTA D'IDENTITA E COPIA CODICE FISCALE DEL FIGLIO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11</a:t>
            </a:fld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it-IT" dirty="0">
                <a:latin typeface="+mj-lt"/>
                <a:cs typeface="Arial" panose="020B0604020202020204" pitchFamily="34" charset="0"/>
                <a:hlinkClick r:id="rId8" action="ppaction://hlinkfile"/>
              </a:rPr>
              <a:t>AP58</a:t>
            </a:r>
            <a:endParaRPr lang="it-IT" dirty="0">
              <a:latin typeface="+mj-lt"/>
              <a:cs typeface="Arial" panose="020B0604020202020204" pitchFamily="34" charset="0"/>
            </a:endParaRPr>
          </a:p>
          <a:p>
            <a:r>
              <a:rPr lang="it-IT" sz="1050" dirty="0">
                <a:latin typeface="+mj-lt"/>
                <a:cs typeface="Arial" panose="020B0604020202020204" pitchFamily="34" charset="0"/>
                <a:hlinkClick r:id="rId9" action="ppaction://hlinkfile"/>
              </a:rPr>
              <a:t>PLURIDOC</a:t>
            </a:r>
            <a:endParaRPr lang="it-IT" sz="1050" dirty="0">
              <a:latin typeface="+mj-lt"/>
            </a:endParaRPr>
          </a:p>
        </p:txBody>
      </p:sp>
      <p:sp>
        <p:nvSpPr>
          <p:cNvPr id="7" name="Freccia in giù 6"/>
          <p:cNvSpPr/>
          <p:nvPr/>
        </p:nvSpPr>
        <p:spPr>
          <a:xfrm>
            <a:off x="5566080" y="5684749"/>
            <a:ext cx="1204508" cy="85778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>
            <a:hlinkClick r:id="rId10" action="ppaction://hlinkfile" tooltip="Stampa Scheda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5196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Pensione ai Superstiti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10400" y="2492896"/>
            <a:ext cx="6568178" cy="374441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it-IT" sz="1400" b="1" dirty="0"/>
              <a:t>SE CI SONO FIGLI INABILI MAGGIORENNI:</a:t>
            </a:r>
          </a:p>
          <a:p>
            <a:r>
              <a:rPr lang="it-IT" sz="1400" dirty="0"/>
              <a:t>COPIA CARTA D'IDENTITA E CODICE FISCALE DEL FIGLIO</a:t>
            </a:r>
          </a:p>
          <a:p>
            <a:r>
              <a:rPr lang="it-IT" sz="1400" dirty="0"/>
              <a:t>COPIA VERBALE DI INABILITA’ E/O EVENTUALE CERTIFICATO MEDICO SS3</a:t>
            </a:r>
          </a:p>
          <a:p>
            <a:pPr marL="0" indent="0">
              <a:buNone/>
            </a:pPr>
            <a:endParaRPr lang="it-IT" sz="1400" dirty="0"/>
          </a:p>
          <a:p>
            <a:pPr>
              <a:buFont typeface="Wingdings" panose="05000000000000000000" pitchFamily="2" charset="2"/>
              <a:buChar char="Ø"/>
            </a:pPr>
            <a:r>
              <a:rPr lang="it-IT" sz="1400" b="1" dirty="0"/>
              <a:t>SE CI SONO FIGLI STUDENTI MAGGIORENNI FINO A 26 ANNI:</a:t>
            </a:r>
          </a:p>
          <a:p>
            <a:r>
              <a:rPr lang="it-IT" sz="1400" dirty="0"/>
              <a:t>COPIA CARTA D'IDENTITA’ E CODICE FISCALE DEL FIGLIO</a:t>
            </a:r>
          </a:p>
          <a:p>
            <a:r>
              <a:rPr lang="it-IT" sz="1400" dirty="0"/>
              <a:t>CERTIFICATO DI FREQUENZA SCOLASTICA/UNIVERSITARIA</a:t>
            </a:r>
          </a:p>
          <a:p>
            <a:r>
              <a:rPr lang="it-IT" sz="1400" dirty="0"/>
              <a:t>AUTOCERTIFICAZIONE DEL FIGLIO STUDENTE CHE NON LAVORA, CHE NON HA REDDITI PROPRI E CHE ERA A CARICO DEL GENITORE </a:t>
            </a:r>
            <a:r>
              <a:rPr lang="it-IT" sz="1400" dirty="0" smtClean="0"/>
              <a:t>DECEDUTO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12</a:t>
            </a:fld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it-IT" dirty="0" smtClean="0"/>
              <a:t>0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lvl="0"/>
            <a:r>
              <a:rPr lang="it-IT" dirty="0">
                <a:solidFill>
                  <a:prstClr val="black"/>
                </a:solidFill>
                <a:cs typeface="Arial" panose="020B0604020202020204" pitchFamily="34" charset="0"/>
                <a:hlinkClick r:id="rId4" action="ppaction://hlinkfile"/>
              </a:rPr>
              <a:t>AP58</a:t>
            </a:r>
            <a:endParaRPr lang="it-IT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pPr lvl="0"/>
            <a:r>
              <a:rPr lang="it-IT" sz="1050" dirty="0">
                <a:solidFill>
                  <a:prstClr val="black"/>
                </a:solidFill>
                <a:cs typeface="Arial" panose="020B0604020202020204" pitchFamily="34" charset="0"/>
                <a:hlinkClick r:id="rId5" action="ppaction://hlinkfile"/>
              </a:rPr>
              <a:t>PLURIDOC</a:t>
            </a:r>
            <a:endParaRPr lang="it-IT" sz="1050" dirty="0">
              <a:solidFill>
                <a:prstClr val="black"/>
              </a:solidFill>
            </a:endParaRPr>
          </a:p>
          <a:p>
            <a:endParaRPr lang="it-IT" dirty="0"/>
          </a:p>
        </p:txBody>
      </p:sp>
      <p:sp>
        <p:nvSpPr>
          <p:cNvPr id="7" name="Freccia in giù 6"/>
          <p:cNvSpPr/>
          <p:nvPr/>
        </p:nvSpPr>
        <p:spPr>
          <a:xfrm>
            <a:off x="3923928" y="1363783"/>
            <a:ext cx="1204508" cy="85778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>
            <a:hlinkClick r:id="rId6" action="ppaction://hlinkfile" tooltip="Stampa Scheda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725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23728" y="620688"/>
            <a:ext cx="4968552" cy="422920"/>
          </a:xfrm>
        </p:spPr>
        <p:txBody>
          <a:bodyPr>
            <a:normAutofit fontScale="90000"/>
          </a:bodyPr>
          <a:lstStyle/>
          <a:p>
            <a:r>
              <a:rPr lang="it-IT" dirty="0"/>
              <a:t>Ratei Maturati e non Riscossi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b="1" dirty="0">
                <a:solidFill>
                  <a:prstClr val="black"/>
                </a:solidFill>
                <a:hlinkClick r:id="rId4" action="ppaction://hlinkfile"/>
              </a:rPr>
              <a:t>MANDATO P2021 FIRMATO IN TUTTI I SUOI PUNTI (3 FIRME)</a:t>
            </a:r>
            <a:r>
              <a:rPr lang="it-IT" b="1" dirty="0" smtClean="0">
                <a:solidFill>
                  <a:prstClr val="black"/>
                </a:solidFill>
              </a:rPr>
              <a:t> </a:t>
            </a:r>
            <a:r>
              <a:rPr lang="it-IT" sz="800" i="1" dirty="0">
                <a:solidFill>
                  <a:srgbClr val="0070C0"/>
                </a:solidFill>
                <a:hlinkClick r:id="rId5" action="ppaction://hlinkfile"/>
              </a:rPr>
              <a:t>(informativa privacy</a:t>
            </a:r>
            <a:r>
              <a:rPr lang="it-IT" sz="800" i="1" dirty="0" smtClean="0">
                <a:solidFill>
                  <a:srgbClr val="0070C0"/>
                </a:solidFill>
                <a:hlinkClick r:id="rId5" action="ppaction://hlinkfile"/>
              </a:rPr>
              <a:t>)</a:t>
            </a:r>
            <a:endParaRPr lang="it-IT" b="1" dirty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it-IT" dirty="0" smtClean="0"/>
              <a:t>        </a:t>
            </a:r>
            <a:r>
              <a:rPr lang="it-IT" i="1" dirty="0" smtClean="0"/>
              <a:t>da un solo richiedente </a:t>
            </a:r>
          </a:p>
          <a:p>
            <a:r>
              <a:rPr lang="it-IT" dirty="0" smtClean="0"/>
              <a:t>COPIA </a:t>
            </a:r>
            <a:r>
              <a:rPr lang="it-IT" dirty="0"/>
              <a:t>CARTA D'IDENTITA’ E CODICE FISCALE DEGLI EREDI</a:t>
            </a:r>
          </a:p>
          <a:p>
            <a:r>
              <a:rPr lang="it-IT" dirty="0"/>
              <a:t>COPIA CARTA D'IDENTITA’ E CODICE FISCALE DEL DECEDUTO</a:t>
            </a:r>
          </a:p>
          <a:p>
            <a:r>
              <a:rPr lang="it-IT" dirty="0"/>
              <a:t>IBAN DI TUTTI GLI EREDI (se pagamento suddiviso</a:t>
            </a:r>
            <a:r>
              <a:rPr lang="it-IT" dirty="0" smtClean="0"/>
              <a:t>)</a:t>
            </a:r>
          </a:p>
          <a:p>
            <a:r>
              <a:rPr lang="it-IT" b="1" dirty="0" smtClean="0">
                <a:hlinkClick r:id="rId6" action="ppaction://hlinkfile"/>
              </a:rPr>
              <a:t>DICHIARAZIONE SOSTITUTIVA ATTO DI NOTORIETA</a:t>
            </a:r>
            <a:r>
              <a:rPr lang="it-IT" b="1" dirty="0" smtClean="0"/>
              <a:t>’</a:t>
            </a:r>
            <a:endParaRPr lang="it-IT" b="1" dirty="0"/>
          </a:p>
          <a:p>
            <a:pPr marL="457200" lvl="1" indent="0">
              <a:buNone/>
            </a:pPr>
            <a:endParaRPr lang="it-IT" dirty="0"/>
          </a:p>
          <a:p>
            <a:pPr marL="457200" lvl="1" indent="0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b="1" dirty="0"/>
              <a:t>N.B.</a:t>
            </a:r>
            <a:r>
              <a:rPr lang="it-IT" dirty="0"/>
              <a:t> LA RICHIESTA VIENE FATTA DA UN EREDE CHE FIRMA TUTTO E SI INDICANO I CODICI IBAN DEGLI ALTRI PER IL PAGAMENTO SUDDIVISO DEI RATEI.</a:t>
            </a:r>
            <a:endParaRPr lang="it-IT" b="1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13</a:t>
            </a:fld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it-IT" dirty="0" smtClean="0"/>
              <a:t>24,00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it-IT" dirty="0">
                <a:latin typeface="+mj-lt"/>
                <a:cs typeface="Arial" panose="020B0604020202020204" pitchFamily="34" charset="0"/>
                <a:hlinkClick r:id="rId7" action="ppaction://hlinkfile"/>
              </a:rPr>
              <a:t>AP23</a:t>
            </a:r>
            <a:endParaRPr lang="it-IT" dirty="0">
              <a:latin typeface="+mj-lt"/>
              <a:cs typeface="Arial" panose="020B0604020202020204" pitchFamily="34" charset="0"/>
            </a:endParaRPr>
          </a:p>
          <a:p>
            <a:endParaRPr lang="it-IT" dirty="0"/>
          </a:p>
        </p:txBody>
      </p:sp>
      <p:pic>
        <p:nvPicPr>
          <p:cNvPr id="7" name="Immagine 6">
            <a:hlinkClick r:id="rId8" action="ppaction://hlinkfile" tooltip="Stampa Scheda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8331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Pensione Vecchiaia e Supplementare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it-IT" b="1" dirty="0">
                <a:solidFill>
                  <a:prstClr val="black"/>
                </a:solidFill>
                <a:hlinkClick r:id="rId4" action="ppaction://hlinkfile"/>
              </a:rPr>
              <a:t>MANDATO O2021 FIRMATO IN TUTTI I SUOI PUNTI (3 FIRME</a:t>
            </a:r>
            <a:r>
              <a:rPr lang="it-IT" dirty="0">
                <a:solidFill>
                  <a:prstClr val="black"/>
                </a:solidFill>
                <a:hlinkClick r:id="rId4" action="ppaction://hlinkfile"/>
              </a:rPr>
              <a:t>)</a:t>
            </a:r>
            <a:r>
              <a:rPr lang="it-IT" b="1" dirty="0" smtClean="0">
                <a:solidFill>
                  <a:prstClr val="black"/>
                </a:solidFill>
              </a:rPr>
              <a:t> </a:t>
            </a:r>
            <a:r>
              <a:rPr lang="it-IT" sz="800" i="1" dirty="0">
                <a:solidFill>
                  <a:srgbClr val="0070C0"/>
                </a:solidFill>
                <a:hlinkClick r:id="rId5" action="ppaction://hlinkfile"/>
              </a:rPr>
              <a:t>(informativa privacy</a:t>
            </a:r>
            <a:r>
              <a:rPr lang="it-IT" sz="800" i="1" dirty="0" smtClean="0">
                <a:solidFill>
                  <a:srgbClr val="0070C0"/>
                </a:solidFill>
                <a:hlinkClick r:id="rId5" action="ppaction://hlinkfile"/>
              </a:rPr>
              <a:t>)</a:t>
            </a:r>
            <a:endParaRPr lang="it-IT" b="1" dirty="0">
              <a:solidFill>
                <a:prstClr val="black"/>
              </a:solidFill>
            </a:endParaRPr>
          </a:p>
          <a:p>
            <a:r>
              <a:rPr lang="it-IT" dirty="0" smtClean="0"/>
              <a:t>DELEGA </a:t>
            </a:r>
            <a:r>
              <a:rPr lang="it-IT" dirty="0"/>
              <a:t>FNP-CISL  </a:t>
            </a:r>
            <a:r>
              <a:rPr lang="it-IT" sz="1400" dirty="0" smtClean="0"/>
              <a:t>(</a:t>
            </a:r>
            <a:r>
              <a:rPr lang="it-IT" sz="1400" dirty="0" smtClean="0">
                <a:hlinkClick r:id="rId6" action="ppaction://hlinkfile"/>
              </a:rPr>
              <a:t>delega iscrizione FNP </a:t>
            </a:r>
            <a:r>
              <a:rPr lang="it-IT" sz="1400" dirty="0"/>
              <a:t>/ </a:t>
            </a:r>
            <a:r>
              <a:rPr lang="it-IT" sz="1400" dirty="0" smtClean="0">
                <a:hlinkClick r:id="rId7" action="ppaction://hlinkfile"/>
              </a:rPr>
              <a:t>revoca iscrizione altro sindacato</a:t>
            </a:r>
            <a:r>
              <a:rPr lang="it-IT" sz="1400" dirty="0" smtClean="0"/>
              <a:t>) </a:t>
            </a:r>
          </a:p>
          <a:p>
            <a:r>
              <a:rPr lang="it-IT" dirty="0" smtClean="0"/>
              <a:t>COPIA </a:t>
            </a:r>
            <a:r>
              <a:rPr lang="it-IT" dirty="0"/>
              <a:t>CARTA D'IDENTITA E COPIA CODICE FISCALE RICHIEDENTE</a:t>
            </a:r>
          </a:p>
          <a:p>
            <a:r>
              <a:rPr lang="it-IT" dirty="0"/>
              <a:t>COPIA CODICE FISCALE DEL CONIUGE</a:t>
            </a:r>
          </a:p>
          <a:p>
            <a:r>
              <a:rPr lang="it-IT" dirty="0"/>
              <a:t>COPIA CODICE FISCALE DEI FIGLI SE FISCALMENTE A CARICO</a:t>
            </a:r>
          </a:p>
          <a:p>
            <a:r>
              <a:rPr lang="it-IT" dirty="0"/>
              <a:t>DATA MATRIMONIO O VARIAZIONE STATO CIVILE</a:t>
            </a:r>
          </a:p>
          <a:p>
            <a:r>
              <a:rPr lang="it-IT" dirty="0"/>
              <a:t>IBAN (BANCARIO O POSTALE) </a:t>
            </a:r>
          </a:p>
          <a:p>
            <a:r>
              <a:rPr lang="it-IT" dirty="0"/>
              <a:t>ULTIMA DICHIARAZIONE DEI REDDITI PROPRIA E DEL CONIUGE (PIU’ EVENTUALI REDDITI ESTERI</a:t>
            </a:r>
            <a:r>
              <a:rPr lang="it-IT" dirty="0" smtClean="0"/>
              <a:t>)</a:t>
            </a:r>
            <a:r>
              <a:rPr lang="it-IT" dirty="0"/>
              <a:t/>
            </a:r>
            <a:br>
              <a:rPr lang="it-IT" dirty="0"/>
            </a:br>
            <a:endParaRPr lang="it-IT" dirty="0" smtClean="0"/>
          </a:p>
          <a:p>
            <a:r>
              <a:rPr lang="it-IT" b="1" dirty="0" smtClean="0"/>
              <a:t>N.B. 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it-IT" b="1" dirty="0" smtClean="0"/>
              <a:t>SE SI DEVONO RASSEGNARE LE DIMISSIONI: BUSTA PAGA E PEC AZIENDALE, INDIRIZZO SEDE LAVORATIVA E COMUNE SEDE LEGALE DELLA DITTA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14</a:t>
            </a:fld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it-IT" dirty="0" smtClean="0"/>
              <a:t>0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it-IT" dirty="0" smtClean="0">
                <a:latin typeface="+mj-lt"/>
                <a:cs typeface="Arial" panose="020B0604020202020204" pitchFamily="34" charset="0"/>
                <a:hlinkClick r:id="rId8" action="ppaction://hlinkfile"/>
              </a:rPr>
              <a:t>AP02</a:t>
            </a:r>
            <a:endParaRPr lang="it-IT" dirty="0" smtClean="0">
              <a:latin typeface="+mj-lt"/>
              <a:cs typeface="Arial" panose="020B0604020202020204" pitchFamily="34" charset="0"/>
            </a:endParaRPr>
          </a:p>
          <a:p>
            <a:r>
              <a:rPr lang="it-IT" dirty="0" smtClean="0">
                <a:latin typeface="+mj-lt"/>
                <a:cs typeface="Arial" panose="020B0604020202020204" pitchFamily="34" charset="0"/>
                <a:hlinkClick r:id="rId9" action="ppaction://hlinkfile"/>
              </a:rPr>
              <a:t>RED</a:t>
            </a:r>
            <a:endParaRPr lang="it-IT" dirty="0">
              <a:latin typeface="+mj-lt"/>
              <a:cs typeface="Arial" panose="020B0604020202020204" pitchFamily="34" charset="0"/>
            </a:endParaRPr>
          </a:p>
          <a:p>
            <a:r>
              <a:rPr lang="it-IT" sz="14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it-IT" sz="1050" dirty="0">
                <a:latin typeface="+mj-lt"/>
                <a:cs typeface="Arial" panose="020B0604020202020204" pitchFamily="34" charset="0"/>
                <a:hlinkClick r:id="rId10" action="ppaction://hlinkfile"/>
              </a:rPr>
              <a:t>PLURIDOC</a:t>
            </a:r>
            <a:endParaRPr lang="it-IT" sz="1050" dirty="0">
              <a:latin typeface="+mj-lt"/>
              <a:cs typeface="Arial" panose="020B0604020202020204" pitchFamily="34" charset="0"/>
            </a:endParaRPr>
          </a:p>
          <a:p>
            <a:endParaRPr lang="it-IT" dirty="0"/>
          </a:p>
        </p:txBody>
      </p:sp>
      <p:pic>
        <p:nvPicPr>
          <p:cNvPr id="7" name="Immagine 6">
            <a:hlinkClick r:id="rId11" action="ppaction://hlinkfile" tooltip="Stampa Scheda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0850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Pensione Anticipata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it-IT" b="1" dirty="0">
                <a:solidFill>
                  <a:prstClr val="black"/>
                </a:solidFill>
                <a:hlinkClick r:id="rId4" action="ppaction://hlinkfile"/>
              </a:rPr>
              <a:t>MANDATO O2021 FIRMATO IN TUTTI I SUOI PUNTI (3 FIRME</a:t>
            </a:r>
            <a:r>
              <a:rPr lang="it-IT" dirty="0">
                <a:solidFill>
                  <a:prstClr val="black"/>
                </a:solidFill>
                <a:hlinkClick r:id="rId4" action="ppaction://hlinkfile"/>
              </a:rPr>
              <a:t>)</a:t>
            </a:r>
            <a:r>
              <a:rPr lang="it-IT" b="1" dirty="0" smtClean="0">
                <a:solidFill>
                  <a:prstClr val="black"/>
                </a:solidFill>
              </a:rPr>
              <a:t> </a:t>
            </a:r>
            <a:r>
              <a:rPr lang="it-IT" sz="800" i="1" dirty="0">
                <a:solidFill>
                  <a:srgbClr val="0070C0"/>
                </a:solidFill>
                <a:hlinkClick r:id="rId5" action="ppaction://hlinkfile"/>
              </a:rPr>
              <a:t>(informativa privacy</a:t>
            </a:r>
            <a:r>
              <a:rPr lang="it-IT" sz="800" i="1" dirty="0" smtClean="0">
                <a:solidFill>
                  <a:srgbClr val="0070C0"/>
                </a:solidFill>
                <a:hlinkClick r:id="rId5" action="ppaction://hlinkfile"/>
              </a:rPr>
              <a:t>)</a:t>
            </a:r>
            <a:endParaRPr lang="it-IT" b="1" dirty="0">
              <a:solidFill>
                <a:prstClr val="black"/>
              </a:solidFill>
            </a:endParaRPr>
          </a:p>
          <a:p>
            <a:r>
              <a:rPr lang="it-IT" dirty="0" smtClean="0"/>
              <a:t>DELEGA FNP-CISL  </a:t>
            </a:r>
            <a:r>
              <a:rPr lang="it-IT" sz="1400" dirty="0" smtClean="0"/>
              <a:t>(</a:t>
            </a:r>
            <a:r>
              <a:rPr lang="it-IT" sz="1400" dirty="0" smtClean="0">
                <a:hlinkClick r:id="rId6" action="ppaction://hlinkfile"/>
              </a:rPr>
              <a:t>delega </a:t>
            </a:r>
            <a:r>
              <a:rPr lang="it-IT" sz="1400" dirty="0">
                <a:hlinkClick r:id="rId6" action="ppaction://hlinkfile"/>
              </a:rPr>
              <a:t>iscrizione FNP </a:t>
            </a:r>
            <a:r>
              <a:rPr lang="it-IT" sz="1400" dirty="0"/>
              <a:t>/ </a:t>
            </a:r>
            <a:r>
              <a:rPr lang="it-IT" sz="1400" dirty="0">
                <a:hlinkClick r:id="rId7" action="ppaction://hlinkfile"/>
              </a:rPr>
              <a:t>revoca iscrizione altro sindacato</a:t>
            </a:r>
            <a:r>
              <a:rPr lang="it-IT" sz="1400" dirty="0"/>
              <a:t>) </a:t>
            </a:r>
          </a:p>
          <a:p>
            <a:r>
              <a:rPr lang="it-IT" dirty="0" smtClean="0"/>
              <a:t>COPIA </a:t>
            </a:r>
            <a:r>
              <a:rPr lang="it-IT" dirty="0"/>
              <a:t>CARTA D'IDENTITA E COPIA CODICE FISCALE RICHIEDENTE</a:t>
            </a:r>
          </a:p>
          <a:p>
            <a:r>
              <a:rPr lang="it-IT" dirty="0"/>
              <a:t>COPIA CODICE FISCALE DEL CONIUGE</a:t>
            </a:r>
          </a:p>
          <a:p>
            <a:r>
              <a:rPr lang="it-IT" dirty="0"/>
              <a:t>COPIA CODICE FISCALE DEI FIGLI SE FISCALMENTE A CARICO</a:t>
            </a:r>
          </a:p>
          <a:p>
            <a:r>
              <a:rPr lang="it-IT" dirty="0"/>
              <a:t>DATA MATRIMONIO O VARIAZIONE STATO CIVILE</a:t>
            </a:r>
          </a:p>
          <a:p>
            <a:r>
              <a:rPr lang="it-IT" dirty="0"/>
              <a:t>IBAN (BANCARIO O POSTALE) </a:t>
            </a:r>
          </a:p>
          <a:p>
            <a:r>
              <a:rPr lang="it-IT" dirty="0"/>
              <a:t>ULTIMA DICHIARAZIONE DEI REDDITI PROPRIA E DEL CONIUGE (PIU’ EVENTUALI REDDITI ESTERI</a:t>
            </a:r>
            <a:r>
              <a:rPr lang="it-IT" dirty="0" smtClean="0"/>
              <a:t>)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  <a:p>
            <a:r>
              <a:rPr lang="it-IT" b="1" dirty="0"/>
              <a:t>N.B. 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it-IT" b="1" dirty="0"/>
              <a:t>SE </a:t>
            </a:r>
            <a:r>
              <a:rPr lang="it-IT" b="1" dirty="0" smtClean="0"/>
              <a:t>SI DEVONO </a:t>
            </a:r>
            <a:r>
              <a:rPr lang="it-IT" b="1" dirty="0"/>
              <a:t>RASSEGNARE LE DIMISSIONI: BUSTA PAGA E PEC AZIENDALE, INDIRIZZO SEDE LAVORATIVA E COMUNE SEDE LEGALE DELLA </a:t>
            </a:r>
            <a:r>
              <a:rPr lang="it-IT" b="1" dirty="0" smtClean="0"/>
              <a:t>DITTA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15</a:t>
            </a:fld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it-IT" dirty="0" smtClean="0"/>
              <a:t>0</a:t>
            </a:r>
          </a:p>
          <a:p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latin typeface="+mj-lt"/>
                <a:cs typeface="Arial" panose="020B0604020202020204" pitchFamily="34" charset="0"/>
                <a:hlinkClick r:id="rId8" action="ppaction://hlinkfile"/>
              </a:rPr>
              <a:t>AP01</a:t>
            </a:r>
            <a:endParaRPr lang="it-IT" dirty="0">
              <a:latin typeface="+mj-lt"/>
              <a:cs typeface="Arial" panose="020B0604020202020204" pitchFamily="34" charset="0"/>
            </a:endParaRPr>
          </a:p>
          <a:p>
            <a:r>
              <a:rPr lang="it-IT" dirty="0">
                <a:latin typeface="+mj-lt"/>
                <a:cs typeface="Arial" panose="020B0604020202020204" pitchFamily="34" charset="0"/>
                <a:hlinkClick r:id="rId9" action="ppaction://hlinkfile"/>
              </a:rPr>
              <a:t>RED</a:t>
            </a:r>
            <a:endParaRPr lang="it-IT" dirty="0">
              <a:latin typeface="+mj-lt"/>
              <a:cs typeface="Arial" panose="020B0604020202020204" pitchFamily="34" charset="0"/>
            </a:endParaRPr>
          </a:p>
          <a:p>
            <a:r>
              <a:rPr lang="it-IT" sz="1400" dirty="0">
                <a:latin typeface="+mj-lt"/>
                <a:cs typeface="Arial" panose="020B0604020202020204" pitchFamily="34" charset="0"/>
              </a:rPr>
              <a:t> </a:t>
            </a:r>
            <a:r>
              <a:rPr lang="it-IT" sz="1050" dirty="0">
                <a:latin typeface="+mj-lt"/>
                <a:cs typeface="Arial" panose="020B0604020202020204" pitchFamily="34" charset="0"/>
                <a:hlinkClick r:id="rId10" action="ppaction://hlinkfile"/>
              </a:rPr>
              <a:t>PLURIDOC</a:t>
            </a:r>
            <a:endParaRPr lang="it-IT" sz="1050" dirty="0">
              <a:latin typeface="+mj-lt"/>
              <a:cs typeface="Arial" panose="020B0604020202020204" pitchFamily="34" charset="0"/>
            </a:endParaRPr>
          </a:p>
          <a:p>
            <a:endParaRPr lang="it-IT" dirty="0"/>
          </a:p>
        </p:txBody>
      </p:sp>
      <p:pic>
        <p:nvPicPr>
          <p:cNvPr id="8" name="Immagine 7">
            <a:hlinkClick r:id="rId11" action="ppaction://hlinkfile" tooltip="Stampa Scheda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4715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Supplemento Pensione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b="1" dirty="0">
                <a:solidFill>
                  <a:prstClr val="black"/>
                </a:solidFill>
                <a:hlinkClick r:id="rId4" action="ppaction://hlinkfile"/>
              </a:rPr>
              <a:t>MANDATO O2021 FIRMATO IN TUTTI I SUOI PUNTI (3 FIRME</a:t>
            </a:r>
            <a:r>
              <a:rPr lang="it-IT" dirty="0">
                <a:solidFill>
                  <a:prstClr val="black"/>
                </a:solidFill>
                <a:hlinkClick r:id="rId4" action="ppaction://hlinkfile"/>
              </a:rPr>
              <a:t>)</a:t>
            </a:r>
            <a:r>
              <a:rPr lang="it-IT" b="1" dirty="0" smtClean="0">
                <a:solidFill>
                  <a:prstClr val="black"/>
                </a:solidFill>
              </a:rPr>
              <a:t> </a:t>
            </a:r>
            <a:r>
              <a:rPr lang="it-IT" sz="800" i="1" dirty="0">
                <a:solidFill>
                  <a:srgbClr val="0070C0"/>
                </a:solidFill>
                <a:hlinkClick r:id="rId5" action="ppaction://hlinkfile"/>
              </a:rPr>
              <a:t>(informativa privacy</a:t>
            </a:r>
            <a:r>
              <a:rPr lang="it-IT" sz="800" i="1" dirty="0" smtClean="0">
                <a:solidFill>
                  <a:srgbClr val="0070C0"/>
                </a:solidFill>
                <a:hlinkClick r:id="rId5" action="ppaction://hlinkfile"/>
              </a:rPr>
              <a:t>)</a:t>
            </a:r>
            <a:endParaRPr lang="it-IT" b="1" dirty="0">
              <a:solidFill>
                <a:prstClr val="black"/>
              </a:solidFill>
            </a:endParaRPr>
          </a:p>
          <a:p>
            <a:r>
              <a:rPr lang="it-IT" dirty="0" smtClean="0"/>
              <a:t>DELEGA </a:t>
            </a:r>
            <a:r>
              <a:rPr lang="it-IT" dirty="0"/>
              <a:t>FNP-CISL </a:t>
            </a:r>
            <a:r>
              <a:rPr lang="it-IT" dirty="0" smtClean="0"/>
              <a:t> </a:t>
            </a:r>
            <a:r>
              <a:rPr lang="it-IT" sz="1400" dirty="0" smtClean="0"/>
              <a:t>(</a:t>
            </a:r>
            <a:r>
              <a:rPr lang="it-IT" sz="1400" dirty="0">
                <a:hlinkClick r:id="rId6" action="ppaction://hlinkfile"/>
              </a:rPr>
              <a:t>delega iscrizione FNP </a:t>
            </a:r>
            <a:r>
              <a:rPr lang="it-IT" sz="1400" dirty="0"/>
              <a:t>/ </a:t>
            </a:r>
            <a:r>
              <a:rPr lang="it-IT" sz="1400" dirty="0">
                <a:hlinkClick r:id="rId7" action="ppaction://hlinkfile"/>
              </a:rPr>
              <a:t>revoca iscrizione altro sindacato</a:t>
            </a:r>
            <a:r>
              <a:rPr lang="it-IT" sz="1400" dirty="0"/>
              <a:t>) </a:t>
            </a:r>
          </a:p>
          <a:p>
            <a:r>
              <a:rPr lang="it-IT" dirty="0" smtClean="0"/>
              <a:t>COPIA </a:t>
            </a:r>
            <a:r>
              <a:rPr lang="it-IT" dirty="0"/>
              <a:t>CARTA D'IDENTITA E COPIA CODICE FISCALE RICHIEDENTE</a:t>
            </a:r>
          </a:p>
          <a:p>
            <a:r>
              <a:rPr lang="it-IT" dirty="0"/>
              <a:t>COPIA CODICE FISCALE DEL CONIUGE</a:t>
            </a:r>
          </a:p>
          <a:p>
            <a:r>
              <a:rPr lang="it-IT" dirty="0"/>
              <a:t>DATA MATRIMONIO O VARIAZIONE STATO CIVILE</a:t>
            </a:r>
          </a:p>
          <a:p>
            <a:r>
              <a:rPr lang="it-IT" dirty="0"/>
              <a:t>REDDITI DI ENTRAMBI I CONIUGI OLTRE ALLA PENSIONE </a:t>
            </a:r>
            <a:r>
              <a:rPr lang="it-IT" dirty="0" smtClean="0"/>
              <a:t>INPS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16</a:t>
            </a:fld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it-IT" dirty="0" smtClean="0"/>
              <a:t>0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it-IT" dirty="0">
                <a:latin typeface="+mj-lt"/>
                <a:cs typeface="Arial" panose="020B0604020202020204" pitchFamily="34" charset="0"/>
                <a:hlinkClick r:id="rId8" action="ppaction://hlinkfile"/>
              </a:rPr>
              <a:t>AP57</a:t>
            </a:r>
            <a:endParaRPr lang="it-IT" dirty="0">
              <a:latin typeface="+mj-lt"/>
              <a:cs typeface="Arial" panose="020B0604020202020204" pitchFamily="34" charset="0"/>
            </a:endParaRPr>
          </a:p>
          <a:p>
            <a:endParaRPr lang="it-IT" dirty="0"/>
          </a:p>
        </p:txBody>
      </p:sp>
      <p:pic>
        <p:nvPicPr>
          <p:cNvPr id="7" name="Immagine 6">
            <a:hlinkClick r:id="rId9" action="ppaction://hlinkfile" tooltip="Stampa Scheda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9352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23728" y="188640"/>
            <a:ext cx="4968552" cy="1143000"/>
          </a:xfrm>
        </p:spPr>
        <p:txBody>
          <a:bodyPr/>
          <a:lstStyle/>
          <a:p>
            <a:r>
              <a:rPr lang="it-IT" dirty="0"/>
              <a:t>Ricostituzioni Reddituali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b="1" dirty="0">
                <a:solidFill>
                  <a:prstClr val="black"/>
                </a:solidFill>
                <a:hlinkClick r:id="rId4" action="ppaction://hlinkfile"/>
              </a:rPr>
              <a:t>MANDATO P2021 FIRMATO IN TUTTI I SUOI PUNTI (3 FIRME)</a:t>
            </a:r>
            <a:r>
              <a:rPr lang="it-IT" b="1" dirty="0" smtClean="0">
                <a:solidFill>
                  <a:prstClr val="black"/>
                </a:solidFill>
              </a:rPr>
              <a:t> </a:t>
            </a:r>
            <a:r>
              <a:rPr lang="it-IT" sz="800" i="1" dirty="0">
                <a:solidFill>
                  <a:srgbClr val="0070C0"/>
                </a:solidFill>
                <a:hlinkClick r:id="rId5" action="ppaction://hlinkfile"/>
              </a:rPr>
              <a:t>(informativa privacy</a:t>
            </a:r>
            <a:r>
              <a:rPr lang="it-IT" sz="800" i="1" dirty="0" smtClean="0">
                <a:solidFill>
                  <a:srgbClr val="0070C0"/>
                </a:solidFill>
                <a:hlinkClick r:id="rId5" action="ppaction://hlinkfile"/>
              </a:rPr>
              <a:t>)</a:t>
            </a:r>
            <a:endParaRPr lang="it-IT" b="1" dirty="0">
              <a:solidFill>
                <a:prstClr val="black"/>
              </a:solidFill>
            </a:endParaRPr>
          </a:p>
          <a:p>
            <a:r>
              <a:rPr lang="it-IT" dirty="0" smtClean="0"/>
              <a:t>DELEGA </a:t>
            </a:r>
            <a:r>
              <a:rPr lang="it-IT" dirty="0"/>
              <a:t>FNP-CISL </a:t>
            </a:r>
            <a:r>
              <a:rPr lang="it-IT" dirty="0" smtClean="0"/>
              <a:t> </a:t>
            </a:r>
            <a:r>
              <a:rPr lang="it-IT" sz="1400" dirty="0" smtClean="0"/>
              <a:t>(</a:t>
            </a:r>
            <a:r>
              <a:rPr lang="it-IT" sz="1400" dirty="0">
                <a:hlinkClick r:id="rId6" action="ppaction://hlinkfile"/>
              </a:rPr>
              <a:t>delega iscrizione FNP </a:t>
            </a:r>
            <a:r>
              <a:rPr lang="it-IT" sz="1400" dirty="0"/>
              <a:t>/ </a:t>
            </a:r>
            <a:r>
              <a:rPr lang="it-IT" sz="1400" dirty="0">
                <a:hlinkClick r:id="rId7" action="ppaction://hlinkfile"/>
              </a:rPr>
              <a:t>revoca iscrizione altro sindacato</a:t>
            </a:r>
            <a:r>
              <a:rPr lang="it-IT" sz="1400" dirty="0"/>
              <a:t>) </a:t>
            </a:r>
            <a:endParaRPr lang="it-IT" sz="1400" dirty="0" smtClean="0"/>
          </a:p>
          <a:p>
            <a:r>
              <a:rPr lang="it-IT" dirty="0" smtClean="0"/>
              <a:t>COPIA </a:t>
            </a:r>
            <a:r>
              <a:rPr lang="it-IT" dirty="0"/>
              <a:t>CARTA D'IDENTITA E COPIA CODICE FISCALE RICHIEDENTE</a:t>
            </a:r>
          </a:p>
          <a:p>
            <a:r>
              <a:rPr lang="it-IT" dirty="0"/>
              <a:t>COPIA CODICE FISCALE DEL CONIUGE</a:t>
            </a:r>
          </a:p>
          <a:p>
            <a:r>
              <a:rPr lang="it-IT" dirty="0"/>
              <a:t>DATA MATRIMONIO O VARIAZIONE STATO CIVILE</a:t>
            </a:r>
          </a:p>
          <a:p>
            <a:r>
              <a:rPr lang="it-IT" dirty="0"/>
              <a:t>ULTIMA DICHIARAZIONE DEI REDDITI PROPRIA E DEL CONIUGE (PER GLI ANNI INTERESSATI</a:t>
            </a:r>
            <a:r>
              <a:rPr lang="it-IT" dirty="0" smtClean="0"/>
              <a:t>)</a:t>
            </a: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 algn="just">
              <a:buNone/>
              <a:tabLst>
                <a:tab pos="179388" algn="l"/>
                <a:tab pos="358775" algn="l"/>
                <a:tab pos="447675" algn="l"/>
              </a:tabLst>
            </a:pPr>
            <a:r>
              <a:rPr lang="it-IT" b="1" dirty="0"/>
              <a:t>N.B.</a:t>
            </a:r>
            <a:r>
              <a:rPr lang="it-IT" dirty="0"/>
              <a:t> CON DELEGA FNP CISL IL SERVIZIO E’ GRATUITO (SERVE COPIA DELLA </a:t>
            </a:r>
            <a:r>
              <a:rPr lang="it-IT" dirty="0" smtClean="0"/>
              <a:t>			TESSERA</a:t>
            </a:r>
            <a:r>
              <a:rPr lang="it-IT" dirty="0"/>
              <a:t>)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17</a:t>
            </a:fld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it-IT" dirty="0" smtClean="0"/>
              <a:t>24,00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it-IT" dirty="0">
                <a:latin typeface="+mj-lt"/>
                <a:cs typeface="Arial" panose="020B0604020202020204" pitchFamily="34" charset="0"/>
                <a:hlinkClick r:id="rId8" action="ppaction://hlinkfile"/>
              </a:rPr>
              <a:t>AP57</a:t>
            </a:r>
            <a:endParaRPr lang="it-IT" dirty="0">
              <a:latin typeface="+mj-lt"/>
              <a:cs typeface="Arial" panose="020B0604020202020204" pitchFamily="34" charset="0"/>
            </a:endParaRPr>
          </a:p>
          <a:p>
            <a:r>
              <a:rPr lang="it-IT" dirty="0" smtClean="0">
                <a:latin typeface="+mj-lt"/>
                <a:cs typeface="Arial" panose="020B0604020202020204" pitchFamily="34" charset="0"/>
                <a:hlinkClick r:id="rId9" action="ppaction://hlinkfile"/>
              </a:rPr>
              <a:t>RED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dirty="0"/>
          </a:p>
        </p:txBody>
      </p:sp>
      <p:pic>
        <p:nvPicPr>
          <p:cNvPr id="7" name="Immagine 6">
            <a:hlinkClick r:id="rId10" action="ppaction://hlinkfile" tooltip="Stampa Scheda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639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23728" y="476672"/>
            <a:ext cx="4968552" cy="792088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Ricostituzioni </a:t>
            </a:r>
            <a:r>
              <a:rPr lang="it-IT" dirty="0"/>
              <a:t>Reddituali</a:t>
            </a:r>
            <a:br>
              <a:rPr lang="it-IT" dirty="0"/>
            </a:br>
            <a:r>
              <a:rPr lang="it-IT" sz="2000" dirty="0"/>
              <a:t>Trattamento </a:t>
            </a:r>
            <a:r>
              <a:rPr lang="it-IT" sz="2000" dirty="0" smtClean="0"/>
              <a:t>Famiglia</a:t>
            </a:r>
            <a:endParaRPr lang="it-IT" sz="2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it-IT" sz="1400" b="1" dirty="0">
                <a:solidFill>
                  <a:prstClr val="black"/>
                </a:solidFill>
                <a:hlinkClick r:id="rId4" action="ppaction://hlinkfile"/>
              </a:rPr>
              <a:t>MANDATO O2021 FIRMATO IN TUTTI I SUOI PUNTI (3 FIRME</a:t>
            </a:r>
            <a:r>
              <a:rPr lang="it-IT" sz="1400" dirty="0">
                <a:solidFill>
                  <a:prstClr val="black"/>
                </a:solidFill>
                <a:hlinkClick r:id="rId4" action="ppaction://hlinkfile"/>
              </a:rPr>
              <a:t>)</a:t>
            </a:r>
            <a:r>
              <a:rPr lang="it-IT" sz="1400" b="1" dirty="0" smtClean="0">
                <a:solidFill>
                  <a:prstClr val="black"/>
                </a:solidFill>
              </a:rPr>
              <a:t> </a:t>
            </a:r>
            <a:r>
              <a:rPr lang="it-IT" sz="1000" i="1" dirty="0">
                <a:solidFill>
                  <a:srgbClr val="0070C0"/>
                </a:solidFill>
                <a:hlinkClick r:id="rId5" action="ppaction://hlinkfile"/>
              </a:rPr>
              <a:t>(informativa privacy</a:t>
            </a:r>
            <a:r>
              <a:rPr lang="it-IT" sz="1000" i="1" dirty="0" smtClean="0">
                <a:solidFill>
                  <a:srgbClr val="0070C0"/>
                </a:solidFill>
                <a:hlinkClick r:id="rId5" action="ppaction://hlinkfile"/>
              </a:rPr>
              <a:t>)</a:t>
            </a:r>
            <a:endParaRPr lang="it-IT" sz="1000" b="1" dirty="0" smtClean="0">
              <a:solidFill>
                <a:prstClr val="black"/>
              </a:solidFill>
            </a:endParaRPr>
          </a:p>
          <a:p>
            <a:r>
              <a:rPr lang="it-IT" sz="1400" dirty="0" smtClean="0"/>
              <a:t>DELEGA FNP-CISL  </a:t>
            </a:r>
            <a:r>
              <a:rPr lang="it-IT" sz="1400" dirty="0"/>
              <a:t>(</a:t>
            </a:r>
            <a:r>
              <a:rPr lang="it-IT" sz="1400" dirty="0">
                <a:hlinkClick r:id="rId6" action="ppaction://hlinkfile"/>
              </a:rPr>
              <a:t>delega iscrizione FNP </a:t>
            </a:r>
            <a:r>
              <a:rPr lang="it-IT" sz="1400" dirty="0"/>
              <a:t>/ </a:t>
            </a:r>
            <a:r>
              <a:rPr lang="it-IT" sz="1400" dirty="0">
                <a:hlinkClick r:id="rId7" action="ppaction://hlinkfile"/>
              </a:rPr>
              <a:t>revoca iscrizione altro sindacato</a:t>
            </a:r>
            <a:r>
              <a:rPr lang="it-IT" sz="1400" dirty="0"/>
              <a:t>) </a:t>
            </a:r>
            <a:endParaRPr lang="it-IT" sz="1400" dirty="0" smtClean="0"/>
          </a:p>
          <a:p>
            <a:r>
              <a:rPr lang="it-IT" sz="1400" dirty="0" smtClean="0"/>
              <a:t>COPIA </a:t>
            </a:r>
            <a:r>
              <a:rPr lang="it-IT" sz="1400" dirty="0"/>
              <a:t>CARTA D'IDENTITA E COPIA CODICE FISCALE RICHIEDENTE</a:t>
            </a:r>
          </a:p>
          <a:p>
            <a:r>
              <a:rPr lang="it-IT" sz="1400" dirty="0"/>
              <a:t>COPIA CODICE FISCALE DEL CONIUGE</a:t>
            </a:r>
          </a:p>
          <a:p>
            <a:r>
              <a:rPr lang="it-IT" sz="1400" dirty="0"/>
              <a:t>DATA MATRIMONIO O VARIAZIONE STATO CIVILE</a:t>
            </a:r>
          </a:p>
          <a:p>
            <a:r>
              <a:rPr lang="it-IT" sz="1400" dirty="0"/>
              <a:t>ULTIMA DICHIARAZIONE DEI REDDITI PROPRIA E DEL CONIUGE</a:t>
            </a:r>
          </a:p>
          <a:p>
            <a:endParaRPr lang="it-IT" sz="14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it-IT" sz="1400" b="1" dirty="0"/>
              <a:t>CON COMPONENTE INABILE:</a:t>
            </a:r>
          </a:p>
          <a:p>
            <a:r>
              <a:rPr lang="it-IT" sz="1400" dirty="0"/>
              <a:t>COPIA CARTA D'IDENTITA E COPIA CODICE FISCALE COMPONENTE INABILE</a:t>
            </a:r>
          </a:p>
          <a:p>
            <a:r>
              <a:rPr lang="it-IT" sz="1400" dirty="0"/>
              <a:t>VERBALE INVALIDITA’ E/O CERTIFICATO MEDICO SS3 </a:t>
            </a:r>
          </a:p>
          <a:p>
            <a:pPr marL="0" indent="0">
              <a:buNone/>
            </a:pPr>
            <a:endParaRPr lang="it-IT" sz="1400" dirty="0"/>
          </a:p>
          <a:p>
            <a:pPr>
              <a:buFont typeface="Wingdings" panose="05000000000000000000" pitchFamily="2" charset="2"/>
              <a:buChar char="Ø"/>
            </a:pPr>
            <a:r>
              <a:rPr lang="it-IT" sz="1400" b="1" dirty="0"/>
              <a:t>VEDOVI INABILI TITOLARI DI PENSIONE SO:</a:t>
            </a:r>
          </a:p>
          <a:p>
            <a:r>
              <a:rPr lang="it-IT" sz="1400" dirty="0"/>
              <a:t>VERBALE INVALIDITA’ E/O CERTIFICATO MEDICO SS3 </a:t>
            </a:r>
          </a:p>
          <a:p>
            <a:pPr algn="just"/>
            <a:endParaRPr lang="it-IT" sz="1400" dirty="0"/>
          </a:p>
          <a:p>
            <a:pPr marL="0" indent="0" algn="just">
              <a:buNone/>
              <a:tabLst>
                <a:tab pos="358775" algn="l"/>
              </a:tabLst>
            </a:pPr>
            <a:r>
              <a:rPr lang="it-IT" sz="1400" b="1" dirty="0"/>
              <a:t>N.B. </a:t>
            </a:r>
            <a:r>
              <a:rPr lang="it-IT" sz="1400" dirty="0"/>
              <a:t>IN CASO DI RICHIESTA DI ARRETRATI, MASSIMO 5 ANNI, INSERIRE I REDDITI </a:t>
            </a:r>
            <a:r>
              <a:rPr lang="it-IT" sz="1400" dirty="0" smtClean="0"/>
              <a:t>	 CORRISPONDENTI</a:t>
            </a:r>
            <a:endParaRPr lang="it-IT" sz="1400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18</a:t>
            </a:fld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it-IT" dirty="0" smtClean="0"/>
              <a:t>0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it-IT" dirty="0" smtClean="0">
                <a:latin typeface="+mj-lt"/>
                <a:cs typeface="Arial" panose="020B0604020202020204" pitchFamily="34" charset="0"/>
                <a:hlinkClick r:id="rId8" action="ppaction://hlinkfile"/>
              </a:rPr>
              <a:t>AP57</a:t>
            </a:r>
            <a:endParaRPr lang="it-IT" dirty="0" smtClean="0">
              <a:latin typeface="+mj-lt"/>
              <a:cs typeface="Arial" panose="020B0604020202020204" pitchFamily="34" charset="0"/>
            </a:endParaRPr>
          </a:p>
          <a:p>
            <a:r>
              <a:rPr lang="it-IT" dirty="0" smtClean="0">
                <a:latin typeface="+mj-lt"/>
                <a:cs typeface="Arial" panose="020B0604020202020204" pitchFamily="34" charset="0"/>
                <a:hlinkClick r:id="rId9" action="ppaction://hlinkfile"/>
              </a:rPr>
              <a:t>RED</a:t>
            </a:r>
            <a:endParaRPr lang="it-IT" dirty="0" smtClean="0">
              <a:latin typeface="+mj-lt"/>
              <a:cs typeface="Arial" panose="020B0604020202020204" pitchFamily="34" charset="0"/>
            </a:endParaRPr>
          </a:p>
          <a:p>
            <a:endParaRPr lang="it-IT" dirty="0"/>
          </a:p>
        </p:txBody>
      </p:sp>
      <p:pic>
        <p:nvPicPr>
          <p:cNvPr id="7" name="Immagine 6">
            <a:hlinkClick r:id="rId10" action="ppaction://hlinkfile" tooltip="Stampa Scheda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7897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51720" y="476672"/>
            <a:ext cx="4968552" cy="648072"/>
          </a:xfrm>
        </p:spPr>
        <p:txBody>
          <a:bodyPr>
            <a:normAutofit/>
          </a:bodyPr>
          <a:lstStyle/>
          <a:p>
            <a:r>
              <a:rPr lang="it-IT" dirty="0"/>
              <a:t>Accredito Servizio Militare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b="1" dirty="0">
                <a:solidFill>
                  <a:prstClr val="black"/>
                </a:solidFill>
                <a:hlinkClick r:id="rId4" action="ppaction://hlinkfile"/>
              </a:rPr>
              <a:t>MANDATO P2021 FIRMATO IN TUTTI I SUOI PUNTI (3 FIRME)</a:t>
            </a:r>
            <a:r>
              <a:rPr lang="it-IT" b="1" dirty="0" smtClean="0">
                <a:solidFill>
                  <a:prstClr val="black"/>
                </a:solidFill>
              </a:rPr>
              <a:t> </a:t>
            </a:r>
            <a:r>
              <a:rPr lang="it-IT" sz="800" i="1" dirty="0">
                <a:solidFill>
                  <a:srgbClr val="0070C0"/>
                </a:solidFill>
                <a:hlinkClick r:id="rId5" action="ppaction://hlinkfile"/>
              </a:rPr>
              <a:t>(informativa privacy</a:t>
            </a:r>
            <a:r>
              <a:rPr lang="it-IT" sz="800" i="1" dirty="0" smtClean="0">
                <a:solidFill>
                  <a:srgbClr val="0070C0"/>
                </a:solidFill>
                <a:hlinkClick r:id="rId5" action="ppaction://hlinkfile"/>
              </a:rPr>
              <a:t>)</a:t>
            </a:r>
            <a:endParaRPr lang="it-IT" b="1" dirty="0">
              <a:solidFill>
                <a:prstClr val="black"/>
              </a:solidFill>
            </a:endParaRPr>
          </a:p>
          <a:p>
            <a:r>
              <a:rPr lang="it-IT" dirty="0" smtClean="0"/>
              <a:t>COPIA </a:t>
            </a:r>
            <a:r>
              <a:rPr lang="it-IT" dirty="0"/>
              <a:t>CARTA D'IDENTITA E COPIA CODICE FISCALE RICHIEDENTE</a:t>
            </a:r>
          </a:p>
          <a:p>
            <a:r>
              <a:rPr lang="it-IT" dirty="0"/>
              <a:t>COPIA CONGEDO O FOGLIO MATRICOLARE O DATE INZIO E FINE LEVA</a:t>
            </a:r>
          </a:p>
          <a:p>
            <a:r>
              <a:rPr lang="it-IT" dirty="0"/>
              <a:t>COMUNE DI RESIDENZA A 18 ANNI</a:t>
            </a:r>
          </a:p>
          <a:p>
            <a:r>
              <a:rPr lang="it-IT" dirty="0"/>
              <a:t>DISTRETTO/COMUNE DOVE HA EFFETTUATO VISITA MEDICA</a:t>
            </a:r>
          </a:p>
          <a:p>
            <a:r>
              <a:rPr lang="it-IT" dirty="0"/>
              <a:t>ARMA DI APPARTENENZA</a:t>
            </a:r>
            <a:r>
              <a:rPr lang="it-IT" sz="2000" dirty="0"/>
              <a:t> 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19</a:t>
            </a:fld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it-IT" dirty="0" smtClean="0"/>
              <a:t>24,00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it-IT" dirty="0" smtClean="0"/>
              <a:t>-</a:t>
            </a:r>
            <a:endParaRPr lang="it-IT" dirty="0"/>
          </a:p>
        </p:txBody>
      </p:sp>
      <p:pic>
        <p:nvPicPr>
          <p:cNvPr id="7" name="Immagine 6">
            <a:hlinkClick r:id="rId6" action="ppaction://hlinkfile" tooltip="Stampa Scheda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4822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INDICE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2</a:t>
            </a:fld>
            <a:endParaRPr lang="it-IT"/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643049"/>
              </p:ext>
            </p:extLst>
          </p:nvPr>
        </p:nvGraphicFramePr>
        <p:xfrm>
          <a:off x="611560" y="1628800"/>
          <a:ext cx="8136905" cy="46085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17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07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403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7228">
                <a:tc>
                  <a:txBody>
                    <a:bodyPr/>
                    <a:lstStyle/>
                    <a:p>
                      <a:pPr algn="l"/>
                      <a:r>
                        <a:rPr lang="it-IT" sz="1100" b="1" u="none" dirty="0" smtClean="0">
                          <a:solidFill>
                            <a:schemeClr val="tx1"/>
                          </a:solidFill>
                          <a:hlinkClick r:id="rId4" action="ppaction://hlinksldjump"/>
                        </a:rPr>
                        <a:t>Pag.</a:t>
                      </a:r>
                      <a:r>
                        <a:rPr lang="it-IT" sz="1100" b="1" u="none" baseline="0" dirty="0" smtClean="0">
                          <a:solidFill>
                            <a:schemeClr val="tx1"/>
                          </a:solidFill>
                          <a:hlinkClick r:id="rId4" action="ppaction://hlinksldjump"/>
                        </a:rPr>
                        <a:t> 3</a:t>
                      </a:r>
                      <a:endParaRPr lang="it-IT" sz="1100" b="1" u="none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it-IT" sz="11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Invalidità Civile,</a:t>
                      </a:r>
                      <a:r>
                        <a:rPr lang="it-IT" sz="11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it-IT" sz="11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Accertamento Sanitario (18-67</a:t>
                      </a:r>
                      <a:r>
                        <a:rPr lang="it-IT" sz="11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anni)</a:t>
                      </a:r>
                      <a:endParaRPr lang="it-IT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 smtClean="0">
                          <a:solidFill>
                            <a:schemeClr val="tx1"/>
                          </a:solidFill>
                          <a:effectLst/>
                          <a:hlinkClick r:id="rId5" action="ppaction://hlinksldjump"/>
                        </a:rPr>
                        <a:t>Pag.</a:t>
                      </a:r>
                      <a:r>
                        <a:rPr lang="it-IT" sz="1100" b="1" u="none" strike="noStrike" baseline="0" dirty="0" smtClean="0">
                          <a:solidFill>
                            <a:schemeClr val="tx1"/>
                          </a:solidFill>
                          <a:effectLst/>
                          <a:hlinkClick r:id="rId5" action="ppaction://hlinksldjump"/>
                        </a:rPr>
                        <a:t> 18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r>
                        <a:rPr lang="it-IT" sz="1100" b="1" u="none" strike="noStrike" dirty="0" smtClean="0">
                          <a:effectLst/>
                        </a:rPr>
                        <a:t>Ricostituzioni Reddituali</a:t>
                      </a:r>
                      <a:r>
                        <a:rPr lang="it-IT" sz="1100" b="1" u="none" strike="noStrike" baseline="0" dirty="0" smtClean="0">
                          <a:effectLst/>
                        </a:rPr>
                        <a:t> </a:t>
                      </a:r>
                      <a:r>
                        <a:rPr lang="it-IT" sz="1100" b="1" u="none" strike="noStrike" dirty="0" smtClean="0">
                          <a:effectLst/>
                        </a:rPr>
                        <a:t>Trattamento Famiglia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23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hlinkClick r:id="rId6" action="ppaction://hlinksldjump"/>
                        </a:rPr>
                        <a:t>Pag. 4 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r>
                        <a:rPr lang="it-IT" sz="1100" b="1" u="none" strike="noStrike" dirty="0" smtClean="0">
                          <a:effectLst/>
                        </a:rPr>
                        <a:t>Indennità di Accompagnamento</a:t>
                      </a:r>
                      <a:r>
                        <a:rPr lang="it-IT" sz="1100" b="1" u="none" strike="noStrike" baseline="0" dirty="0" smtClean="0">
                          <a:effectLst/>
                        </a:rPr>
                        <a:t> (da 67 anni)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100" b="1" u="none" dirty="0" smtClean="0">
                          <a:solidFill>
                            <a:schemeClr val="tx1"/>
                          </a:solidFill>
                          <a:hlinkClick r:id="rId7" action="ppaction://hlinksldjump"/>
                        </a:rPr>
                        <a:t>Pag. 19</a:t>
                      </a:r>
                      <a:endParaRPr lang="it-IT" sz="1100" b="1" u="none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r>
                        <a:rPr lang="it-IT" sz="1100" b="1" u="none" strike="noStrike" dirty="0" smtClean="0">
                          <a:effectLst/>
                        </a:rPr>
                        <a:t>Accredito Servizio Militare</a:t>
                      </a:r>
                      <a:endParaRPr lang="it-IT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23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hlinkClick r:id="rId8" action="ppaction://hlinksldjump"/>
                        </a:rPr>
                        <a:t>Pag. 5 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r>
                        <a:rPr lang="it-IT" sz="1100" b="1" u="none" strike="noStrike" dirty="0" smtClean="0">
                          <a:effectLst/>
                        </a:rPr>
                        <a:t>Indennità di Frequenza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 smtClean="0">
                          <a:solidFill>
                            <a:srgbClr val="0070C0"/>
                          </a:solidFill>
                          <a:effectLst/>
                          <a:hlinkClick r:id="rId9" action="ppaction://hlinksldjump"/>
                        </a:rPr>
                        <a:t>Pag. 20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r>
                        <a:rPr lang="it-IT" sz="1100" b="1" u="none" strike="noStrike" dirty="0" smtClean="0">
                          <a:effectLst/>
                        </a:rPr>
                        <a:t>Maternità Obbligatoria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23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hlinkClick r:id="rId10" action="ppaction://hlinksldjump"/>
                        </a:rPr>
                        <a:t>Pag. 6 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r>
                        <a:rPr lang="it-IT" sz="1100" b="1" u="none" strike="noStrike" dirty="0" smtClean="0">
                          <a:effectLst/>
                        </a:rPr>
                        <a:t>Permessi L. 104/92 o Congedo Straordinario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 smtClean="0">
                          <a:solidFill>
                            <a:srgbClr val="0070C0"/>
                          </a:solidFill>
                          <a:effectLst/>
                          <a:hlinkClick r:id="rId11" action="ppaction://hlinksldjump"/>
                        </a:rPr>
                        <a:t>Pag. 21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r>
                        <a:rPr lang="it-IT" sz="1100" b="1" u="none" strike="noStrike" dirty="0" smtClean="0">
                          <a:effectLst/>
                        </a:rPr>
                        <a:t>Maternità Facoltativa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723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hlinkClick r:id="rId12" action="ppaction://hlinksldjump"/>
                        </a:rPr>
                        <a:t>Pag. 7</a:t>
                      </a:r>
                      <a:r>
                        <a:rPr lang="it-IT" sz="1100" b="1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r>
                        <a:rPr lang="it-IT" sz="1100" b="1" u="none" strike="noStrike" dirty="0" smtClean="0">
                          <a:effectLst/>
                        </a:rPr>
                        <a:t> Collocamento mirato L.68/99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 smtClean="0">
                          <a:solidFill>
                            <a:srgbClr val="0070C0"/>
                          </a:solidFill>
                          <a:effectLst/>
                          <a:hlinkClick r:id="rId13" action="ppaction://hlinksldjump"/>
                        </a:rPr>
                        <a:t>Pag. 22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r>
                        <a:rPr lang="it-IT" sz="1100" b="1" u="none" strike="noStrike" dirty="0" smtClean="0">
                          <a:effectLst/>
                        </a:rPr>
                        <a:t>ECOCERT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723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hlinkClick r:id="rId14" action="ppaction://hlinksldjump"/>
                        </a:rPr>
                        <a:t>Pag. 8</a:t>
                      </a:r>
                      <a:r>
                        <a:rPr lang="it-IT" sz="1100" b="1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  <a:hlinkClick r:id="rId14" action="ppaction://hlinksldjump"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r>
                        <a:rPr lang="it-IT" sz="1100" b="1" u="none" strike="noStrike" dirty="0" smtClean="0">
                          <a:effectLst/>
                        </a:rPr>
                        <a:t>Pensione Inabilità INPS con Assegno </a:t>
                      </a:r>
                      <a:r>
                        <a:rPr lang="it-IT" sz="1100" b="1" u="none" strike="noStrike" dirty="0" err="1" smtClean="0">
                          <a:effectLst/>
                        </a:rPr>
                        <a:t>Inv</a:t>
                      </a:r>
                      <a:r>
                        <a:rPr lang="it-IT" sz="1100" b="1" u="none" strike="noStrike" dirty="0" smtClean="0">
                          <a:effectLst/>
                        </a:rPr>
                        <a:t>. in subordine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 smtClean="0">
                          <a:solidFill>
                            <a:srgbClr val="0070C0"/>
                          </a:solidFill>
                          <a:effectLst/>
                          <a:hlinkClick r:id="rId15" action="ppaction://hlinksldjump"/>
                        </a:rPr>
                        <a:t>Pag. 23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r>
                        <a:rPr lang="it-IT" sz="1100" b="1" u="none" strike="noStrike" dirty="0" smtClean="0">
                          <a:effectLst/>
                        </a:rPr>
                        <a:t>NASPI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23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hlinkClick r:id="rId16" action="ppaction://hlinksldjump"/>
                        </a:rPr>
                        <a:t>Pag. 9</a:t>
                      </a:r>
                      <a:r>
                        <a:rPr lang="it-IT" sz="1100" b="1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  <a:hlinkClick r:id="rId16" action="ppaction://hlinksldjump"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r>
                        <a:rPr lang="it-IT" sz="1100" b="1" u="none" strike="noStrike" dirty="0" smtClean="0">
                          <a:effectLst/>
                        </a:rPr>
                        <a:t>Rinnovo Assegno Ordinario Invalidità INPS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 smtClean="0">
                          <a:solidFill>
                            <a:srgbClr val="0070C0"/>
                          </a:solidFill>
                          <a:effectLst/>
                          <a:hlinkClick r:id="rId17" action="ppaction://hlinksldjump"/>
                        </a:rPr>
                        <a:t>Pag. 24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u="none" strike="noStrike" dirty="0" smtClean="0">
                          <a:effectLst/>
                        </a:rPr>
                        <a:t> ADI – Assegno</a:t>
                      </a:r>
                      <a:r>
                        <a:rPr lang="it-IT" sz="1100" b="1" u="none" strike="noStrike" baseline="0" dirty="0" smtClean="0">
                          <a:effectLst/>
                        </a:rPr>
                        <a:t> di Inclusione</a:t>
                      </a:r>
                      <a:endParaRPr lang="it-IT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723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hlinkClick r:id="rId18" action="ppaction://hlinksldjump"/>
                        </a:rPr>
                        <a:t>Pag. 10</a:t>
                      </a:r>
                      <a:r>
                        <a:rPr lang="it-IT" sz="1100" b="1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r>
                        <a:rPr lang="it-IT" sz="1100" b="1" u="none" strike="noStrike" dirty="0" smtClean="0">
                          <a:effectLst/>
                        </a:rPr>
                        <a:t>Assegno Sociale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 smtClean="0">
                          <a:solidFill>
                            <a:srgbClr val="0070C0"/>
                          </a:solidFill>
                          <a:effectLst/>
                          <a:hlinkClick r:id="rId19" action="ppaction://hlinksldjump"/>
                        </a:rPr>
                        <a:t>Pag. 25</a:t>
                      </a:r>
                      <a:r>
                        <a:rPr lang="it-IT" sz="1100" b="1" u="none" strike="noStrike" dirty="0">
                          <a:solidFill>
                            <a:srgbClr val="0070C0"/>
                          </a:solidFill>
                          <a:effectLst/>
                          <a:hlinkClick r:id="rId19" action="ppaction://hlinksldjump"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 </a:t>
                      </a:r>
                      <a:r>
                        <a:rPr lang="it-IT" sz="1100" b="1" dirty="0" smtClean="0"/>
                        <a:t>SFL – Supporto Formazione Lavoro</a:t>
                      </a:r>
                      <a:endParaRPr lang="it-IT" sz="1100" b="1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723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hlinkClick r:id="rId20" action="ppaction://hlinksldjump"/>
                        </a:rPr>
                        <a:t>Pag. 11</a:t>
                      </a:r>
                      <a:r>
                        <a:rPr lang="it-IT" sz="1100" b="1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r>
                        <a:rPr lang="it-IT" sz="1100" b="1" u="none" strike="noStrike" dirty="0" smtClean="0">
                          <a:effectLst/>
                        </a:rPr>
                        <a:t>Pensione ai Superstiti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 smtClean="0">
                          <a:solidFill>
                            <a:srgbClr val="0070C0"/>
                          </a:solidFill>
                          <a:effectLst/>
                          <a:hlinkClick r:id="rId21" action="ppaction://hlinksldjump"/>
                        </a:rPr>
                        <a:t>Pag. 26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 </a:t>
                      </a:r>
                      <a:r>
                        <a:rPr lang="it-IT" sz="1100" b="1" dirty="0" smtClean="0"/>
                        <a:t>Dimissioni Volontarie Online</a:t>
                      </a:r>
                      <a:endParaRPr lang="it-IT" sz="1100" b="1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723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hlinkClick r:id="rId22" action="ppaction://hlinksldjump"/>
                        </a:rPr>
                        <a:t>Pag. 12</a:t>
                      </a:r>
                      <a:r>
                        <a:rPr lang="it-IT" sz="1100" b="1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r>
                        <a:rPr lang="it-IT" sz="1100" b="1" u="none" strike="noStrike" dirty="0" smtClean="0">
                          <a:effectLst/>
                        </a:rPr>
                        <a:t>Pensione ai Superstiti (2)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723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hlinkClick r:id="rId23" action="ppaction://hlinksldjump"/>
                        </a:rPr>
                        <a:t>Pag. 13</a:t>
                      </a:r>
                      <a:r>
                        <a:rPr lang="it-IT" sz="1100" b="1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r>
                        <a:rPr lang="it-IT" sz="1100" b="1" u="none" strike="noStrike" dirty="0" smtClean="0">
                          <a:effectLst/>
                        </a:rPr>
                        <a:t>Ratei Maturati e non Riscossi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100" b="1" u="none" dirty="0">
                        <a:solidFill>
                          <a:srgbClr val="0070C0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723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hlinkClick r:id="rId24" action="ppaction://hlinksldjump"/>
                        </a:rPr>
                        <a:t>Pag. 14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r>
                        <a:rPr lang="it-IT" sz="1100" b="1" u="none" strike="noStrike" dirty="0" smtClean="0">
                          <a:effectLst/>
                        </a:rPr>
                        <a:t>Pensione di vecchiaia</a:t>
                      </a:r>
                      <a:r>
                        <a:rPr lang="it-IT" sz="1100" b="1" u="none" strike="noStrike" baseline="0" dirty="0" smtClean="0">
                          <a:effectLst/>
                        </a:rPr>
                        <a:t> e Supplementare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100" b="1" u="none" dirty="0">
                        <a:solidFill>
                          <a:srgbClr val="0070C0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723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hlinkClick r:id="rId25" action="ppaction://hlinksldjump"/>
                        </a:rPr>
                        <a:t>Pag. 15</a:t>
                      </a:r>
                      <a:r>
                        <a:rPr lang="it-IT" sz="1100" b="1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  <a:hlinkClick r:id="rId25" action="ppaction://hlinksldjump"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r>
                        <a:rPr lang="it-IT" sz="1100" b="1" u="none" strike="noStrike" dirty="0" smtClean="0">
                          <a:effectLst/>
                        </a:rPr>
                        <a:t>Pensione Anticipata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100" b="1" u="none" dirty="0">
                        <a:solidFill>
                          <a:srgbClr val="0070C0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723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hlinkClick r:id="rId26" action="ppaction://hlinksldjump"/>
                        </a:rPr>
                        <a:t>Pag. 16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r>
                        <a:rPr lang="it-IT" sz="1100" b="1" u="none" strike="noStrike" dirty="0" smtClean="0">
                          <a:effectLst/>
                        </a:rPr>
                        <a:t>Supplemento Pensione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7235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hlinkClick r:id="rId27" action="ppaction://hlinksldjump"/>
                        </a:rPr>
                        <a:t>Pag. 17</a:t>
                      </a:r>
                      <a:r>
                        <a:rPr lang="it-IT" sz="1100" b="1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  <a:hlinkClick r:id="rId27" action="ppaction://hlinksldjump"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r>
                        <a:rPr lang="it-IT" sz="1100" b="1" u="none" strike="noStrike" dirty="0" smtClean="0">
                          <a:effectLst/>
                        </a:rPr>
                        <a:t>Ricostituzioni Reddituali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u="none" strike="noStrike" dirty="0">
                          <a:solidFill>
                            <a:srgbClr val="0070C0"/>
                          </a:solidFill>
                          <a:effectLst/>
                          <a:hlinkClick r:id="rId28" action="ppaction://hlinksldjump"/>
                        </a:rPr>
                        <a:t> </a:t>
                      </a:r>
                      <a:r>
                        <a:rPr lang="it-IT" sz="1100" b="1" u="none" strike="noStrike" dirty="0" smtClean="0">
                          <a:solidFill>
                            <a:srgbClr val="0070C0"/>
                          </a:solidFill>
                          <a:effectLst/>
                          <a:hlinkClick r:id="rId28" action="ppaction://hlinksldjump"/>
                        </a:rPr>
                        <a:t>****</a:t>
                      </a:r>
                      <a:endParaRPr lang="it-IT" sz="1100" b="1" u="none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 dirty="0">
                          <a:effectLst/>
                        </a:rPr>
                        <a:t> </a:t>
                      </a:r>
                      <a:r>
                        <a:rPr lang="it-IT" sz="1100" b="1" u="none" strike="noStrike" dirty="0" smtClean="0">
                          <a:effectLst/>
                        </a:rPr>
                        <a:t>Mandati Patrocinio</a:t>
                      </a:r>
                      <a:r>
                        <a:rPr lang="it-IT" sz="1100" b="1" u="none" strike="noStrike" baseline="0" dirty="0" smtClean="0">
                          <a:effectLst/>
                        </a:rPr>
                        <a:t> e Tesseramento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06760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Maternità obbligatoria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10400" y="1700808"/>
            <a:ext cx="6568178" cy="4536504"/>
          </a:xfrm>
        </p:spPr>
        <p:txBody>
          <a:bodyPr>
            <a:normAutofit lnSpcReduction="10000"/>
          </a:bodyPr>
          <a:lstStyle/>
          <a:p>
            <a:pPr lvl="0"/>
            <a:r>
              <a:rPr lang="it-IT" sz="1100" b="1" dirty="0">
                <a:solidFill>
                  <a:prstClr val="black"/>
                </a:solidFill>
                <a:hlinkClick r:id="rId4" action="ppaction://hlinkfile"/>
              </a:rPr>
              <a:t>MANDATO P2021 FIRMATO IN TUTTI I SUOI PUNTI (3 FIRME)</a:t>
            </a:r>
            <a:r>
              <a:rPr lang="it-IT" sz="1100" b="1" dirty="0" smtClean="0">
                <a:solidFill>
                  <a:prstClr val="black"/>
                </a:solidFill>
              </a:rPr>
              <a:t> </a:t>
            </a:r>
            <a:r>
              <a:rPr lang="it-IT" sz="800" i="1" dirty="0">
                <a:solidFill>
                  <a:srgbClr val="0070C0"/>
                </a:solidFill>
                <a:hlinkClick r:id="rId5" action="ppaction://hlinkfile"/>
              </a:rPr>
              <a:t>(informativa privacy</a:t>
            </a:r>
            <a:r>
              <a:rPr lang="it-IT" sz="800" i="1" dirty="0" smtClean="0">
                <a:solidFill>
                  <a:srgbClr val="0070C0"/>
                </a:solidFill>
                <a:hlinkClick r:id="rId5" action="ppaction://hlinkfile"/>
              </a:rPr>
              <a:t>)</a:t>
            </a:r>
            <a:endParaRPr lang="it-IT" sz="800" b="1" dirty="0">
              <a:solidFill>
                <a:prstClr val="black"/>
              </a:solidFill>
            </a:endParaRPr>
          </a:p>
          <a:p>
            <a:r>
              <a:rPr lang="it-IT" sz="1100" dirty="0" smtClean="0"/>
              <a:t>COPIA </a:t>
            </a:r>
            <a:r>
              <a:rPr lang="it-IT" sz="1100" dirty="0"/>
              <a:t>CARTA D'IDENTITA E COPIA CODICE FISCALE RICHIEDENTE</a:t>
            </a:r>
          </a:p>
          <a:p>
            <a:pPr marL="0" indent="0">
              <a:buNone/>
            </a:pPr>
            <a:r>
              <a:rPr lang="it-IT" sz="800" b="1" dirty="0"/>
              <a:t>    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sz="1100" b="1" dirty="0"/>
              <a:t>MATERNITA' </a:t>
            </a:r>
            <a:r>
              <a:rPr lang="it-IT" sz="1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ANTICIPATA</a:t>
            </a:r>
            <a:r>
              <a:rPr lang="it-IT" sz="1100" b="1" dirty="0"/>
              <a:t>:</a:t>
            </a:r>
          </a:p>
          <a:p>
            <a:r>
              <a:rPr lang="it-IT" sz="1100" dirty="0"/>
              <a:t>CERTIFICATO </a:t>
            </a:r>
            <a:r>
              <a:rPr lang="it-IT" sz="1100" dirty="0" smtClean="0"/>
              <a:t>TELEMATICO DEL </a:t>
            </a:r>
            <a:r>
              <a:rPr lang="it-IT" sz="1100" dirty="0"/>
              <a:t>GINECOLOGO CON DATA PRESUNTA </a:t>
            </a:r>
            <a:r>
              <a:rPr lang="it-IT" sz="1100" dirty="0" smtClean="0"/>
              <a:t>PARTO </a:t>
            </a:r>
            <a:endParaRPr lang="it-IT" sz="1100" dirty="0"/>
          </a:p>
          <a:p>
            <a:r>
              <a:rPr lang="it-IT" sz="1100" dirty="0"/>
              <a:t>CERTIFICATO DELLA MATERNITA' ANTICIPATA: ASL O ISPETTORATO DEL LAVORO </a:t>
            </a:r>
            <a:endParaRPr lang="it-IT" sz="1100" dirty="0" smtClean="0"/>
          </a:p>
          <a:p>
            <a:pPr marL="0" indent="0">
              <a:buNone/>
            </a:pPr>
            <a:endParaRPr lang="it-IT" sz="1000" dirty="0"/>
          </a:p>
          <a:p>
            <a:pPr marL="0" lvl="0" indent="0">
              <a:spcBef>
                <a:spcPts val="264"/>
              </a:spcBef>
              <a:buFont typeface="Wingdings" panose="05000000000000000000" pitchFamily="2" charset="2"/>
              <a:buChar char="Ø"/>
              <a:tabLst>
                <a:tab pos="358775" algn="l"/>
              </a:tabLst>
            </a:pPr>
            <a:r>
              <a:rPr lang="it-IT" sz="1100" b="1" dirty="0">
                <a:solidFill>
                  <a:prstClr val="black"/>
                </a:solidFill>
              </a:rPr>
              <a:t> </a:t>
            </a:r>
            <a:r>
              <a:rPr lang="it-IT" sz="1100" b="1" dirty="0" smtClean="0">
                <a:solidFill>
                  <a:prstClr val="black"/>
                </a:solidFill>
              </a:rPr>
              <a:t>	MATERNITA</a:t>
            </a:r>
            <a:r>
              <a:rPr lang="it-IT" sz="1100" b="1" dirty="0">
                <a:solidFill>
                  <a:prstClr val="black"/>
                </a:solidFill>
              </a:rPr>
              <a:t>' OBBLIGATORIA </a:t>
            </a:r>
            <a:r>
              <a:rPr lang="it-IT" sz="1100" b="1" dirty="0">
                <a:solidFill>
                  <a:srgbClr val="FF0000"/>
                </a:solidFill>
              </a:rPr>
              <a:t>PRIMA</a:t>
            </a:r>
            <a:r>
              <a:rPr lang="it-IT" sz="1100" b="1" dirty="0">
                <a:solidFill>
                  <a:prstClr val="black"/>
                </a:solidFill>
              </a:rPr>
              <a:t> DEL PARTO (2 MESI):</a:t>
            </a:r>
          </a:p>
          <a:p>
            <a:pPr marL="171450" lvl="0" indent="-171450">
              <a:spcBef>
                <a:spcPts val="264"/>
              </a:spcBef>
              <a:tabLst>
                <a:tab pos="85725" algn="l"/>
              </a:tabLst>
            </a:pPr>
            <a:r>
              <a:rPr lang="it-IT" sz="1100" dirty="0">
                <a:solidFill>
                  <a:prstClr val="black"/>
                </a:solidFill>
              </a:rPr>
              <a:t>CERTIFICATO TELEMATICO DEL GINECOLOGO CON DATA PRESUNTA PARTO</a:t>
            </a:r>
            <a:br>
              <a:rPr lang="it-IT" sz="1100" dirty="0">
                <a:solidFill>
                  <a:prstClr val="black"/>
                </a:solidFill>
              </a:rPr>
            </a:br>
            <a:r>
              <a:rPr lang="it-IT" sz="1100" b="1" dirty="0">
                <a:solidFill>
                  <a:prstClr val="black"/>
                </a:solidFill>
              </a:rPr>
              <a:t>                                                       </a:t>
            </a:r>
            <a:r>
              <a:rPr lang="it-IT" sz="1100" b="1" i="1" dirty="0">
                <a:solidFill>
                  <a:prstClr val="black"/>
                </a:solidFill>
              </a:rPr>
              <a:t>oppure</a:t>
            </a:r>
          </a:p>
          <a:p>
            <a:pPr marL="0" lvl="0" indent="0">
              <a:spcBef>
                <a:spcPts val="264"/>
              </a:spcBef>
              <a:buFont typeface="Wingdings" panose="05000000000000000000" pitchFamily="2" charset="2"/>
              <a:buChar char="Ø"/>
              <a:tabLst>
                <a:tab pos="358775" algn="l"/>
              </a:tabLst>
            </a:pPr>
            <a:r>
              <a:rPr lang="it-IT" sz="1100" b="1" dirty="0">
                <a:solidFill>
                  <a:prstClr val="black"/>
                </a:solidFill>
              </a:rPr>
              <a:t> </a:t>
            </a:r>
            <a:r>
              <a:rPr lang="it-IT" sz="1100" b="1" dirty="0" smtClean="0">
                <a:solidFill>
                  <a:prstClr val="black"/>
                </a:solidFill>
              </a:rPr>
              <a:t>	MATERNITA</a:t>
            </a:r>
            <a:r>
              <a:rPr lang="it-IT" sz="1100" b="1" dirty="0">
                <a:solidFill>
                  <a:prstClr val="black"/>
                </a:solidFill>
              </a:rPr>
              <a:t>' OBBLIGATORIA </a:t>
            </a:r>
            <a:r>
              <a:rPr lang="it-IT" sz="1100" b="1" dirty="0">
                <a:solidFill>
                  <a:srgbClr val="FF0000"/>
                </a:solidFill>
              </a:rPr>
              <a:t>PRIMA</a:t>
            </a:r>
            <a:r>
              <a:rPr lang="it-IT" sz="1100" b="1" dirty="0">
                <a:solidFill>
                  <a:prstClr val="black"/>
                </a:solidFill>
              </a:rPr>
              <a:t> DEL PARTO (1 MESE):</a:t>
            </a:r>
          </a:p>
          <a:p>
            <a:pPr marL="171450" lvl="0" indent="-171450">
              <a:spcBef>
                <a:spcPts val="264"/>
              </a:spcBef>
            </a:pPr>
            <a:r>
              <a:rPr lang="it-IT" sz="1100" dirty="0">
                <a:solidFill>
                  <a:prstClr val="black"/>
                </a:solidFill>
              </a:rPr>
              <a:t>CERTIFICATO TELEMATICO DEL GINECOLOGO CON DATA PRESUNTA PARTO</a:t>
            </a:r>
          </a:p>
          <a:p>
            <a:pPr marL="171450" lvl="0" indent="-171450">
              <a:spcBef>
                <a:spcPts val="264"/>
              </a:spcBef>
            </a:pPr>
            <a:r>
              <a:rPr lang="it-IT" sz="1100" dirty="0">
                <a:solidFill>
                  <a:prstClr val="black"/>
                </a:solidFill>
              </a:rPr>
              <a:t>CERTIFICATO ASL DI FLESSIBILITA’</a:t>
            </a:r>
          </a:p>
          <a:p>
            <a:pPr marL="0" lvl="0" indent="0">
              <a:spcBef>
                <a:spcPts val="264"/>
              </a:spcBef>
              <a:buNone/>
            </a:pPr>
            <a:r>
              <a:rPr lang="it-IT" sz="1100" b="1" dirty="0">
                <a:solidFill>
                  <a:prstClr val="black"/>
                </a:solidFill>
              </a:rPr>
              <a:t>                                                      </a:t>
            </a:r>
            <a:r>
              <a:rPr lang="it-IT" sz="1100" b="1" i="1" dirty="0">
                <a:solidFill>
                  <a:prstClr val="black"/>
                </a:solidFill>
              </a:rPr>
              <a:t>oppure</a:t>
            </a:r>
          </a:p>
          <a:p>
            <a:pPr marL="0" lvl="0" indent="0">
              <a:spcBef>
                <a:spcPts val="264"/>
              </a:spcBef>
              <a:buFont typeface="Wingdings" panose="05000000000000000000" pitchFamily="2" charset="2"/>
              <a:buChar char="Ø"/>
              <a:tabLst>
                <a:tab pos="358775" algn="l"/>
              </a:tabLst>
            </a:pPr>
            <a:r>
              <a:rPr lang="it-IT" sz="1100" b="1" dirty="0">
                <a:solidFill>
                  <a:prstClr val="black"/>
                </a:solidFill>
              </a:rPr>
              <a:t> </a:t>
            </a:r>
            <a:r>
              <a:rPr lang="it-IT" sz="1100" b="1" dirty="0" smtClean="0">
                <a:solidFill>
                  <a:prstClr val="black"/>
                </a:solidFill>
              </a:rPr>
              <a:t>	MATERNITA</a:t>
            </a:r>
            <a:r>
              <a:rPr lang="it-IT" sz="1100" b="1" dirty="0">
                <a:solidFill>
                  <a:prstClr val="black"/>
                </a:solidFill>
              </a:rPr>
              <a:t>' OBBLIGATORIA </a:t>
            </a:r>
            <a:r>
              <a:rPr lang="it-IT" sz="1100" b="1" dirty="0">
                <a:solidFill>
                  <a:srgbClr val="FF0000"/>
                </a:solidFill>
              </a:rPr>
              <a:t>TUTTA </a:t>
            </a:r>
            <a:r>
              <a:rPr lang="it-IT" sz="1100" b="1" dirty="0">
                <a:solidFill>
                  <a:prstClr val="black"/>
                </a:solidFill>
              </a:rPr>
              <a:t>DOPO IL PARTO (5 MESI)</a:t>
            </a:r>
          </a:p>
          <a:p>
            <a:pPr marL="171450" lvl="0" indent="-171450">
              <a:spcBef>
                <a:spcPts val="264"/>
              </a:spcBef>
            </a:pPr>
            <a:r>
              <a:rPr lang="it-IT" sz="1100" dirty="0">
                <a:solidFill>
                  <a:prstClr val="black"/>
                </a:solidFill>
              </a:rPr>
              <a:t>CERTIFICATO TELEMATICO DEL GINECOLOGO CON DATA PRESUNTA PARTO</a:t>
            </a:r>
          </a:p>
          <a:p>
            <a:pPr marL="171450" lvl="0" indent="-171450">
              <a:spcBef>
                <a:spcPts val="264"/>
              </a:spcBef>
            </a:pPr>
            <a:r>
              <a:rPr lang="it-IT" sz="1100" dirty="0">
                <a:solidFill>
                  <a:prstClr val="black"/>
                </a:solidFill>
              </a:rPr>
              <a:t>CERTIFICATO DEL GINECOLOGO CON AUTORIZZAZIONE A LAVORARE FINO ALLA DATA DEL PARTO</a:t>
            </a:r>
          </a:p>
          <a:p>
            <a:pPr marL="171450" lvl="0" indent="-171450">
              <a:spcBef>
                <a:spcPts val="264"/>
              </a:spcBef>
            </a:pPr>
            <a:r>
              <a:rPr lang="it-IT" sz="1100" dirty="0">
                <a:solidFill>
                  <a:prstClr val="black"/>
                </a:solidFill>
              </a:rPr>
              <a:t>COPIA CODICE FISCALE DEL </a:t>
            </a:r>
            <a:r>
              <a:rPr lang="it-IT" sz="1100" dirty="0" smtClean="0">
                <a:solidFill>
                  <a:prstClr val="black"/>
                </a:solidFill>
              </a:rPr>
              <a:t>MINORE</a:t>
            </a:r>
          </a:p>
          <a:p>
            <a:pPr marL="0" lvl="0" indent="0">
              <a:spcBef>
                <a:spcPts val="0"/>
              </a:spcBef>
              <a:buNone/>
            </a:pPr>
            <a:endParaRPr lang="it-IT" sz="10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it-IT" sz="1100" b="1" dirty="0"/>
              <a:t>MATERNITA' OBBLIGATORIA </a:t>
            </a:r>
            <a:r>
              <a:rPr lang="it-IT" sz="1100" b="1" dirty="0">
                <a:solidFill>
                  <a:srgbClr val="00B050"/>
                </a:solidFill>
              </a:rPr>
              <a:t>POST</a:t>
            </a:r>
            <a:r>
              <a:rPr lang="it-IT" sz="1100" b="1" dirty="0"/>
              <a:t> PARTO (</a:t>
            </a:r>
            <a:r>
              <a:rPr lang="it-IT" sz="1100" b="1" dirty="0" smtClean="0"/>
              <a:t>3/4 </a:t>
            </a:r>
            <a:r>
              <a:rPr lang="it-IT" sz="1100" b="1" dirty="0"/>
              <a:t>MESI):</a:t>
            </a:r>
          </a:p>
          <a:p>
            <a:r>
              <a:rPr lang="it-IT" sz="1100" dirty="0"/>
              <a:t>COPIA CODICE FISCALE DEL NATO</a:t>
            </a:r>
            <a:br>
              <a:rPr lang="it-IT" sz="1100" dirty="0"/>
            </a:br>
            <a:endParaRPr lang="it-IT" sz="800" dirty="0"/>
          </a:p>
          <a:p>
            <a:pPr>
              <a:buFont typeface="Wingdings" panose="05000000000000000000" pitchFamily="2" charset="2"/>
              <a:buChar char="Ø"/>
            </a:pPr>
            <a:r>
              <a:rPr lang="it-IT" sz="1100" b="1" dirty="0"/>
              <a:t>SE </a:t>
            </a:r>
            <a:r>
              <a:rPr lang="it-IT" sz="1100" b="1" dirty="0" smtClean="0"/>
              <a:t>DOMESTICHE, </a:t>
            </a:r>
            <a:r>
              <a:rPr lang="it-IT" sz="1100" b="1" dirty="0"/>
              <a:t>IN </a:t>
            </a:r>
            <a:r>
              <a:rPr lang="it-IT" sz="1100" b="1" dirty="0" smtClean="0"/>
              <a:t>NASPI O IN GESTIONE SEPARATA:</a:t>
            </a:r>
            <a:endParaRPr lang="it-IT" sz="1100" dirty="0"/>
          </a:p>
          <a:p>
            <a:r>
              <a:rPr lang="it-IT" sz="1100" dirty="0" smtClean="0"/>
              <a:t>IBAN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20</a:t>
            </a:fld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it-IT" dirty="0" smtClean="0"/>
              <a:t>24,00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it-IT" dirty="0">
                <a:latin typeface="+mj-lt"/>
                <a:cs typeface="Arial" panose="020B0604020202020204" pitchFamily="34" charset="0"/>
                <a:hlinkClick r:id="rId6" action="ppaction://hlinkfile"/>
              </a:rPr>
              <a:t>SR01</a:t>
            </a:r>
            <a:endParaRPr lang="it-IT" dirty="0">
              <a:latin typeface="+mj-lt"/>
            </a:endParaRPr>
          </a:p>
        </p:txBody>
      </p:sp>
      <p:pic>
        <p:nvPicPr>
          <p:cNvPr id="8" name="Immagine 7">
            <a:hlinkClick r:id="rId7" action="ppaction://hlinkfile" tooltip="Stampa Scheda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410400" y="2924944"/>
            <a:ext cx="6105816" cy="20882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898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Maternità Facoltativa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b="1" dirty="0">
                <a:solidFill>
                  <a:prstClr val="black"/>
                </a:solidFill>
                <a:hlinkClick r:id="rId4" action="ppaction://hlinkfile"/>
              </a:rPr>
              <a:t>MANDATO P2021 FIRMATO IN TUTTI I SUOI PUNTI (3 FIRME)</a:t>
            </a:r>
            <a:r>
              <a:rPr lang="it-IT" b="1" dirty="0" smtClean="0">
                <a:solidFill>
                  <a:prstClr val="black"/>
                </a:solidFill>
              </a:rPr>
              <a:t> </a:t>
            </a:r>
            <a:r>
              <a:rPr lang="it-IT" sz="800" i="1" dirty="0">
                <a:solidFill>
                  <a:srgbClr val="0070C0"/>
                </a:solidFill>
                <a:hlinkClick r:id="rId5" action="ppaction://hlinkfile"/>
              </a:rPr>
              <a:t>(informativa privacy</a:t>
            </a:r>
            <a:r>
              <a:rPr lang="it-IT" sz="800" i="1" dirty="0" smtClean="0">
                <a:solidFill>
                  <a:srgbClr val="0070C0"/>
                </a:solidFill>
                <a:hlinkClick r:id="rId5" action="ppaction://hlinkfile"/>
              </a:rPr>
              <a:t>)</a:t>
            </a:r>
            <a:endParaRPr lang="it-IT" b="1" dirty="0" smtClean="0">
              <a:solidFill>
                <a:prstClr val="black"/>
              </a:solidFill>
            </a:endParaRPr>
          </a:p>
          <a:p>
            <a:r>
              <a:rPr lang="it-IT" dirty="0" smtClean="0"/>
              <a:t>COPIA </a:t>
            </a:r>
            <a:r>
              <a:rPr lang="it-IT" dirty="0"/>
              <a:t>CARTA D'IDENTITA E COPIA CODICE FISCALE RICHIEDENTE</a:t>
            </a:r>
            <a:r>
              <a:rPr lang="it-IT" sz="900" b="1" dirty="0"/>
              <a:t>      </a:t>
            </a:r>
          </a:p>
          <a:p>
            <a:r>
              <a:rPr lang="it-IT" dirty="0"/>
              <a:t>COPIA CODICE FISCALE DEL MINORE</a:t>
            </a:r>
          </a:p>
          <a:p>
            <a:r>
              <a:rPr lang="it-IT" dirty="0"/>
              <a:t>COPIA CODICE FISCALE DELL'ALTRO GENITORE</a:t>
            </a:r>
          </a:p>
          <a:p>
            <a:r>
              <a:rPr lang="it-IT" dirty="0"/>
              <a:t>COPIA PRECEDENTI DOMANDE</a:t>
            </a:r>
          </a:p>
          <a:p>
            <a:r>
              <a:rPr lang="it-IT" dirty="0"/>
              <a:t>INDICAZIONE PRECISA DEL PERIODO RICHIESTO</a:t>
            </a:r>
          </a:p>
          <a:p>
            <a:r>
              <a:rPr lang="it-IT" dirty="0"/>
              <a:t>DATA ULTIMO GIORNO DI MATERNITA’ OBBLIGATORIA</a:t>
            </a:r>
            <a:br>
              <a:rPr lang="it-IT" dirty="0"/>
            </a:br>
            <a:endParaRPr lang="it-IT" dirty="0"/>
          </a:p>
          <a:p>
            <a:r>
              <a:rPr lang="it-IT" b="1" dirty="0"/>
              <a:t>N.B.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it-IT" b="1" dirty="0"/>
              <a:t>NO DOMESTICI, LAVORATORI A DOMICILIO E DISOCCUPATI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it-IT" b="1" dirty="0"/>
              <a:t>LA DOMANDA DEVE ESSERE PRESENTATA PRIMA DEL PERIODO DI </a:t>
            </a:r>
            <a:r>
              <a:rPr lang="it-IT" b="1" dirty="0" smtClean="0"/>
              <a:t>FRUIZIONE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21</a:t>
            </a:fld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it-IT" dirty="0" smtClean="0"/>
              <a:t>24,00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lvl="0"/>
            <a:r>
              <a:rPr lang="it-IT" dirty="0" smtClean="0">
                <a:solidFill>
                  <a:prstClr val="black"/>
                </a:solidFill>
                <a:latin typeface="+mj-lt"/>
                <a:hlinkClick r:id="rId6" action="ppaction://hlinkfile"/>
              </a:rPr>
              <a:t>SR23</a:t>
            </a:r>
            <a:endParaRPr lang="it-IT" dirty="0">
              <a:solidFill>
                <a:prstClr val="black"/>
              </a:solidFill>
              <a:latin typeface="+mj-lt"/>
            </a:endParaRPr>
          </a:p>
        </p:txBody>
      </p:sp>
      <p:pic>
        <p:nvPicPr>
          <p:cNvPr id="7" name="Immagine 6">
            <a:hlinkClick r:id="rId7" action="ppaction://hlinkfile" tooltip="Stampa Scheda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8738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b="1" dirty="0">
                <a:solidFill>
                  <a:prstClr val="black"/>
                </a:solidFill>
                <a:hlinkClick r:id="rId4" action="ppaction://hlinkfile"/>
              </a:rPr>
              <a:t>MANDATO O2021 FIRMATO IN TUTTI I SUOI PUNTI (3 FIRME</a:t>
            </a:r>
            <a:r>
              <a:rPr lang="it-IT" dirty="0">
                <a:solidFill>
                  <a:prstClr val="black"/>
                </a:solidFill>
                <a:hlinkClick r:id="rId4" action="ppaction://hlinkfile"/>
              </a:rPr>
              <a:t>)</a:t>
            </a:r>
            <a:r>
              <a:rPr lang="it-IT" b="1" dirty="0" smtClean="0">
                <a:solidFill>
                  <a:prstClr val="black"/>
                </a:solidFill>
              </a:rPr>
              <a:t> </a:t>
            </a:r>
            <a:r>
              <a:rPr lang="it-IT" sz="800" i="1" dirty="0">
                <a:solidFill>
                  <a:srgbClr val="0070C0"/>
                </a:solidFill>
                <a:hlinkClick r:id="rId5" action="ppaction://hlinkfile"/>
              </a:rPr>
              <a:t>(informativa privacy</a:t>
            </a:r>
            <a:r>
              <a:rPr lang="it-IT" sz="800" i="1" dirty="0" smtClean="0">
                <a:solidFill>
                  <a:srgbClr val="0070C0"/>
                </a:solidFill>
                <a:hlinkClick r:id="rId5" action="ppaction://hlinkfile"/>
              </a:rPr>
              <a:t>)</a:t>
            </a:r>
            <a:endParaRPr lang="it-IT" b="1" dirty="0">
              <a:solidFill>
                <a:prstClr val="black"/>
              </a:solidFill>
            </a:endParaRPr>
          </a:p>
          <a:p>
            <a:r>
              <a:rPr lang="it-IT" dirty="0" smtClean="0"/>
              <a:t>COPIA </a:t>
            </a:r>
            <a:r>
              <a:rPr lang="it-IT" dirty="0"/>
              <a:t>CARTA D'IDENTITA E COPIA CODICE FISCALE RICHIEDENTE</a:t>
            </a:r>
          </a:p>
          <a:p>
            <a:r>
              <a:rPr lang="it-IT" dirty="0"/>
              <a:t>COPIA CODICE FISCALE DEL CONIUGE</a:t>
            </a:r>
          </a:p>
          <a:p>
            <a:r>
              <a:rPr lang="it-IT" dirty="0"/>
              <a:t>DATA MATRIMONIO O VARIAZIONE STATO CIVILE</a:t>
            </a:r>
          </a:p>
          <a:p>
            <a:endParaRPr lang="it-IT" dirty="0"/>
          </a:p>
          <a:p>
            <a:pPr>
              <a:buFont typeface="Wingdings" panose="05000000000000000000" pitchFamily="2" charset="2"/>
              <a:buChar char="Ø"/>
            </a:pPr>
            <a:r>
              <a:rPr lang="it-IT" b="1" dirty="0"/>
              <a:t>PER MAGGIORAZIONE CONTRIBUTIVA INVALIDI:</a:t>
            </a:r>
          </a:p>
          <a:p>
            <a:r>
              <a:rPr lang="it-IT" dirty="0"/>
              <a:t>COPIE DI TUTTI I VERBALI D’INVALIDITA’ SE SUPERIORI AL 74%</a:t>
            </a:r>
            <a:br>
              <a:rPr lang="it-IT" dirty="0"/>
            </a:br>
            <a:endParaRPr lang="it-IT" dirty="0"/>
          </a:p>
          <a:p>
            <a:pPr marL="0" indent="0">
              <a:buNone/>
            </a:pPr>
            <a:endParaRPr lang="it-IT" dirty="0"/>
          </a:p>
          <a:p>
            <a:r>
              <a:rPr lang="it-IT" b="1" dirty="0"/>
              <a:t>N.B.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it-IT" b="1" dirty="0"/>
              <a:t>NO DIPENDENTI PUBBLICI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22</a:t>
            </a:fld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it-IT" dirty="0" smtClean="0"/>
              <a:t>0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it-IT" dirty="0" smtClean="0"/>
              <a:t>-</a:t>
            </a:r>
            <a:endParaRPr lang="it-IT" dirty="0"/>
          </a:p>
        </p:txBody>
      </p:sp>
      <p:pic>
        <p:nvPicPr>
          <p:cNvPr id="7" name="Immagine 6">
            <a:hlinkClick r:id="rId6" action="ppaction://hlinkfile" tooltip="Stampa Scheda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  <p:sp>
        <p:nvSpPr>
          <p:cNvPr id="13" name="Titolo 12"/>
          <p:cNvSpPr>
            <a:spLocks noGrp="1"/>
          </p:cNvSpPr>
          <p:nvPr>
            <p:ph type="title"/>
          </p:nvPr>
        </p:nvSpPr>
        <p:spPr>
          <a:xfrm>
            <a:off x="2025036" y="312067"/>
            <a:ext cx="4968552" cy="1143000"/>
          </a:xfrm>
        </p:spPr>
        <p:txBody>
          <a:bodyPr>
            <a:normAutofit/>
          </a:bodyPr>
          <a:lstStyle/>
          <a:p>
            <a:r>
              <a:rPr lang="it-IT" sz="3600" dirty="0"/>
              <a:t>ECOCERT</a:t>
            </a:r>
            <a:r>
              <a:rPr lang="it-IT" dirty="0"/>
              <a:t/>
            </a:r>
            <a:br>
              <a:rPr lang="it-IT" dirty="0"/>
            </a:br>
            <a:r>
              <a:rPr lang="it-IT" sz="1800" dirty="0"/>
              <a:t>Estratto Conto </a:t>
            </a:r>
            <a:r>
              <a:rPr lang="it-IT" sz="1800" dirty="0" smtClean="0"/>
              <a:t>Certificativo</a:t>
            </a:r>
            <a:endParaRPr lang="it-IT" sz="1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537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it-IT" b="1" dirty="0">
                <a:solidFill>
                  <a:prstClr val="black"/>
                </a:solidFill>
                <a:hlinkClick r:id="rId4" action="ppaction://hlinkfile"/>
              </a:rPr>
              <a:t>MANDATO O2021 FIRMATO IN TUTTI I SUOI PUNTI (3 FIRME</a:t>
            </a:r>
            <a:r>
              <a:rPr lang="it-IT" dirty="0">
                <a:solidFill>
                  <a:prstClr val="black"/>
                </a:solidFill>
                <a:hlinkClick r:id="rId4" action="ppaction://hlinkfile"/>
              </a:rPr>
              <a:t>)</a:t>
            </a:r>
            <a:r>
              <a:rPr lang="it-IT" b="1" dirty="0" smtClean="0">
                <a:solidFill>
                  <a:prstClr val="black"/>
                </a:solidFill>
              </a:rPr>
              <a:t> </a:t>
            </a:r>
            <a:r>
              <a:rPr lang="it-IT" sz="800" i="1" dirty="0">
                <a:solidFill>
                  <a:srgbClr val="0070C0"/>
                </a:solidFill>
                <a:hlinkClick r:id="rId5" action="ppaction://hlinkfile"/>
              </a:rPr>
              <a:t>(informativa privacy</a:t>
            </a:r>
            <a:r>
              <a:rPr lang="it-IT" sz="800" i="1" dirty="0" smtClean="0">
                <a:solidFill>
                  <a:srgbClr val="0070C0"/>
                </a:solidFill>
                <a:hlinkClick r:id="rId5" action="ppaction://hlinkfile"/>
              </a:rPr>
              <a:t>)</a:t>
            </a:r>
            <a:endParaRPr lang="it-IT" b="1" dirty="0">
              <a:solidFill>
                <a:prstClr val="black"/>
              </a:solidFill>
            </a:endParaRPr>
          </a:p>
          <a:p>
            <a:r>
              <a:rPr lang="it-IT" dirty="0" smtClean="0"/>
              <a:t>DELEGA </a:t>
            </a:r>
            <a:r>
              <a:rPr lang="it-IT" dirty="0"/>
              <a:t>SINDACALE FEDERAZIONE DI PROVENIENZA</a:t>
            </a:r>
          </a:p>
          <a:p>
            <a:r>
              <a:rPr lang="it-IT" dirty="0"/>
              <a:t>COPIA CARTA D'IDENTITA E COPIA CODICE FISCALE RICHIEDENTE</a:t>
            </a:r>
          </a:p>
          <a:p>
            <a:r>
              <a:rPr lang="it-IT" dirty="0"/>
              <a:t>COPIA LETTERA DI LICENZIAMENTO O CONTRATTO A TEMPO DETERMINATO</a:t>
            </a:r>
          </a:p>
          <a:p>
            <a:r>
              <a:rPr lang="it-IT" dirty="0"/>
              <a:t>COPIA BUSTA PAGA</a:t>
            </a:r>
          </a:p>
          <a:p>
            <a:r>
              <a:rPr lang="it-IT" dirty="0" smtClean="0"/>
              <a:t>IBAN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  <a:p>
            <a:pPr>
              <a:buFont typeface="Wingdings" panose="05000000000000000000" pitchFamily="2" charset="2"/>
              <a:buChar char="Ø"/>
            </a:pPr>
            <a:r>
              <a:rPr lang="it-IT" b="1" dirty="0"/>
              <a:t>SE LICENZIATI:</a:t>
            </a:r>
          </a:p>
          <a:p>
            <a:r>
              <a:rPr lang="it-IT" dirty="0">
                <a:solidFill>
                  <a:srgbClr val="FF0000"/>
                </a:solidFill>
              </a:rPr>
              <a:t>DURATA PERIODO DI PREAVVISO</a:t>
            </a:r>
          </a:p>
          <a:p>
            <a:endParaRPr lang="it-IT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it-IT" b="1" dirty="0"/>
              <a:t>DIMISSIONI PER GIUSTA CAUSA:</a:t>
            </a:r>
          </a:p>
          <a:p>
            <a:r>
              <a:rPr lang="it-IT" dirty="0"/>
              <a:t>LETTERA DI CONTESTAZIONE FATTA DA UFF. VERTENZE O LEGALE</a:t>
            </a:r>
          </a:p>
          <a:p>
            <a:pPr marL="0" indent="0">
              <a:buNone/>
            </a:pPr>
            <a:endParaRPr lang="it-IT" dirty="0"/>
          </a:p>
          <a:p>
            <a:pPr>
              <a:buFont typeface="Wingdings" panose="05000000000000000000" pitchFamily="2" charset="2"/>
              <a:buChar char="Ø"/>
            </a:pPr>
            <a:r>
              <a:rPr lang="it-IT" b="1" dirty="0"/>
              <a:t>SE IL SOGGETTO E’ IN MALATTIA ALL’ATTO DEL LICENZIAMENTO</a:t>
            </a:r>
            <a:r>
              <a:rPr lang="it-IT" dirty="0"/>
              <a:t>:</a:t>
            </a:r>
          </a:p>
          <a:p>
            <a:r>
              <a:rPr lang="it-IT" dirty="0"/>
              <a:t>DICHIARAZIONE DEL MEDICO DELLA RIPRESA CAPACITA’ LAVORATIVA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  <a:tabLst>
                <a:tab pos="361950" algn="l"/>
              </a:tabLst>
            </a:pPr>
            <a:r>
              <a:rPr lang="it-IT" b="1" dirty="0"/>
              <a:t>N.B. </a:t>
            </a:r>
            <a:r>
              <a:rPr lang="it-IT" dirty="0"/>
              <a:t>LA DECORRENZA NON E’ RETROATTIVA </a:t>
            </a:r>
            <a:r>
              <a:rPr lang="it-IT" b="1" dirty="0"/>
              <a:t>E DEVE ESSERE PRESENTATA ENTRO </a:t>
            </a:r>
            <a:r>
              <a:rPr lang="it-IT" b="1" dirty="0" smtClean="0"/>
              <a:t>	68 GIORNI </a:t>
            </a:r>
            <a:r>
              <a:rPr lang="it-IT" b="1" dirty="0"/>
              <a:t>DAL LICENZIAMENTO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23</a:t>
            </a:fld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it-IT" dirty="0" smtClean="0"/>
              <a:t>0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latin typeface="+mj-lt"/>
                <a:cs typeface="Arial" panose="020B0604020202020204" pitchFamily="34" charset="0"/>
                <a:hlinkClick r:id="rId6" action="ppaction://hlinkfile"/>
              </a:rPr>
              <a:t>SR156</a:t>
            </a:r>
            <a:endParaRPr lang="it-IT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7" name="Immagine 6">
            <a:hlinkClick r:id="rId7" action="ppaction://hlinkfile" tooltip="Stampa Scheda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  <p:sp>
        <p:nvSpPr>
          <p:cNvPr id="10" name="Titolo 9"/>
          <p:cNvSpPr>
            <a:spLocks noGrp="1"/>
          </p:cNvSpPr>
          <p:nvPr>
            <p:ph type="title"/>
          </p:nvPr>
        </p:nvSpPr>
        <p:spPr>
          <a:xfrm>
            <a:off x="2123728" y="358736"/>
            <a:ext cx="4968552" cy="962980"/>
          </a:xfrm>
        </p:spPr>
        <p:txBody>
          <a:bodyPr>
            <a:normAutofit/>
          </a:bodyPr>
          <a:lstStyle/>
          <a:p>
            <a:r>
              <a:rPr lang="it-IT" sz="3600" dirty="0"/>
              <a:t>NASPI</a:t>
            </a:r>
            <a:r>
              <a:rPr lang="it-IT" dirty="0"/>
              <a:t/>
            </a:r>
            <a:br>
              <a:rPr lang="it-IT" dirty="0"/>
            </a:br>
            <a:r>
              <a:rPr lang="it-IT" sz="1800" dirty="0"/>
              <a:t>Nuova Assicurazione Sociale per l'Impiego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795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24</a:t>
            </a:fld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it-IT" dirty="0" smtClean="0"/>
              <a:t>0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it-IT" dirty="0" smtClean="0"/>
              <a:t>NO</a:t>
            </a:r>
            <a:endParaRPr lang="it-IT" dirty="0">
              <a:latin typeface="+mj-lt"/>
            </a:endParaRPr>
          </a:p>
        </p:txBody>
      </p:sp>
      <p:pic>
        <p:nvPicPr>
          <p:cNvPr id="7" name="Immagine 6">
            <a:hlinkClick r:id="rId4" action="ppaction://hlinkfile" tooltip="Stampa Scheda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  <p:sp>
        <p:nvSpPr>
          <p:cNvPr id="8" name="Segnaposto contenuto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it-IT" b="1" dirty="0">
                <a:solidFill>
                  <a:prstClr val="black"/>
                </a:solidFill>
                <a:hlinkClick r:id="rId6" action="ppaction://hlinkfile"/>
              </a:rPr>
              <a:t>MANDATO P2021 FIRMATO IN TUTTI I SUOI PUNTI (3 FIRME)</a:t>
            </a:r>
            <a:r>
              <a:rPr lang="it-IT" b="1" dirty="0" smtClean="0">
                <a:solidFill>
                  <a:prstClr val="black"/>
                </a:solidFill>
              </a:rPr>
              <a:t> </a:t>
            </a:r>
            <a:r>
              <a:rPr lang="it-IT" sz="800" i="1" dirty="0">
                <a:solidFill>
                  <a:srgbClr val="0070C0"/>
                </a:solidFill>
                <a:hlinkClick r:id="rId7" action="ppaction://hlinkfile"/>
              </a:rPr>
              <a:t>(informativa </a:t>
            </a:r>
            <a:r>
              <a:rPr lang="it-IT" sz="800" i="1" dirty="0" smtClean="0">
                <a:solidFill>
                  <a:srgbClr val="0070C0"/>
                </a:solidFill>
                <a:hlinkClick r:id="rId7" action="ppaction://hlinkfile"/>
              </a:rPr>
              <a:t>privacy)</a:t>
            </a:r>
            <a:endParaRPr lang="it-IT" b="1" dirty="0">
              <a:solidFill>
                <a:prstClr val="black"/>
              </a:solidFill>
            </a:endParaRPr>
          </a:p>
          <a:p>
            <a:pPr lvl="0"/>
            <a:r>
              <a:rPr lang="it-IT" dirty="0" smtClean="0"/>
              <a:t>COPIA </a:t>
            </a:r>
            <a:r>
              <a:rPr lang="it-IT" dirty="0"/>
              <a:t>CARTA D'IDENTITA E COPIA CODICE FISCALE </a:t>
            </a:r>
            <a:r>
              <a:rPr lang="it-IT" dirty="0" smtClean="0"/>
              <a:t>RICHIEDENTE</a:t>
            </a:r>
          </a:p>
          <a:p>
            <a:r>
              <a:rPr lang="it-IT" dirty="0" smtClean="0"/>
              <a:t>SE STRANIERO COPIA DEL PERMESSO DI SOGGIORNO</a:t>
            </a:r>
            <a:endParaRPr lang="it-IT" dirty="0"/>
          </a:p>
          <a:p>
            <a:r>
              <a:rPr lang="it-IT" dirty="0" smtClean="0"/>
              <a:t>DICHIARAZIONE  ISEE + DSU IN CRSO DI VALIDITA’</a:t>
            </a:r>
          </a:p>
          <a:p>
            <a:r>
              <a:rPr lang="it-IT" dirty="0" smtClean="0"/>
              <a:t>RECAPITO TELEFONICO E INDIRIZZO EMAIL VALIDO</a:t>
            </a:r>
          </a:p>
          <a:p>
            <a:r>
              <a:rPr lang="it-IT" dirty="0" smtClean="0"/>
              <a:t>EVENTUALI VERBALI DI INVALIDITA’ CIVILE</a:t>
            </a:r>
          </a:p>
          <a:p>
            <a:r>
              <a:rPr lang="it-IT" dirty="0" smtClean="0"/>
              <a:t>EVENTUALE CERTIFICATO CON NUMERO DI PROTOCOLLO DEL PROGRAMMA DEI SERVIZI SOCIOSANITARI</a:t>
            </a:r>
          </a:p>
          <a:p>
            <a:pPr marL="0" indent="0">
              <a:buNone/>
            </a:pPr>
            <a:r>
              <a:rPr lang="it-IT" dirty="0"/>
              <a:t/>
            </a:r>
            <a:br>
              <a:rPr lang="it-IT" dirty="0"/>
            </a:br>
            <a:r>
              <a:rPr lang="it-IT" dirty="0"/>
              <a:t/>
            </a:r>
            <a:br>
              <a:rPr lang="it-IT" dirty="0"/>
            </a:br>
            <a:r>
              <a:rPr lang="it-IT" dirty="0">
                <a:solidFill>
                  <a:srgbClr val="FF0000"/>
                </a:solidFill>
              </a:rPr>
              <a:t>Si precisa che per la presentazione della domanda DEVE essere presente il diretto interessato.</a:t>
            </a: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23728" y="224049"/>
            <a:ext cx="4968552" cy="1056514"/>
          </a:xfrm>
        </p:spPr>
        <p:txBody>
          <a:bodyPr>
            <a:normAutofit/>
          </a:bodyPr>
          <a:lstStyle/>
          <a:p>
            <a:r>
              <a:rPr lang="it-IT" sz="3600" dirty="0"/>
              <a:t>A.D.I.</a:t>
            </a:r>
            <a:r>
              <a:rPr lang="it-IT" dirty="0"/>
              <a:t/>
            </a:r>
            <a:br>
              <a:rPr lang="it-IT" dirty="0"/>
            </a:br>
            <a:r>
              <a:rPr lang="it-IT" sz="1800" dirty="0"/>
              <a:t>ASSEGNO DI </a:t>
            </a:r>
            <a:r>
              <a:rPr lang="it-IT" sz="1800" dirty="0" smtClean="0"/>
              <a:t>INCLUSIONE</a:t>
            </a:r>
            <a:endParaRPr lang="it-IT" sz="1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52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23728" y="404664"/>
            <a:ext cx="5112568" cy="815749"/>
          </a:xfrm>
        </p:spPr>
        <p:txBody>
          <a:bodyPr>
            <a:normAutofit fontScale="90000"/>
          </a:bodyPr>
          <a:lstStyle/>
          <a:p>
            <a:r>
              <a:rPr lang="it-IT" sz="4000" dirty="0" smtClean="0"/>
              <a:t>S.F.L</a:t>
            </a:r>
            <a:r>
              <a:rPr lang="it-IT" sz="3600" dirty="0" smtClean="0"/>
              <a:t>.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sz="2000" dirty="0" smtClean="0"/>
              <a:t>SUPPORTO FORMAZIONE E LAVORO</a:t>
            </a:r>
            <a:endParaRPr lang="it-IT" sz="2000" i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it-IT" b="1" dirty="0">
                <a:solidFill>
                  <a:prstClr val="black"/>
                </a:solidFill>
                <a:hlinkClick r:id="rId4" action="ppaction://hlinkfile"/>
              </a:rPr>
              <a:t>MANDATO P2021 FIRMATO IN TUTTI I SUOI PUNTI (3 FIRME)</a:t>
            </a:r>
            <a:r>
              <a:rPr lang="it-IT" b="1" dirty="0">
                <a:solidFill>
                  <a:prstClr val="black"/>
                </a:solidFill>
              </a:rPr>
              <a:t> </a:t>
            </a:r>
            <a:r>
              <a:rPr lang="it-IT" sz="800" i="1" dirty="0">
                <a:solidFill>
                  <a:srgbClr val="0070C0"/>
                </a:solidFill>
                <a:hlinkClick r:id="rId5" action="ppaction://hlinkfile"/>
              </a:rPr>
              <a:t>(informativa privacy)</a:t>
            </a:r>
            <a:endParaRPr lang="it-IT" b="1" dirty="0">
              <a:solidFill>
                <a:prstClr val="black"/>
              </a:solidFill>
            </a:endParaRPr>
          </a:p>
          <a:p>
            <a:pPr lvl="0"/>
            <a:r>
              <a:rPr lang="it-IT" dirty="0"/>
              <a:t>COPIA CARTA D'IDENTITA E COPIA CODICE FISCALE RICHIEDENTE</a:t>
            </a:r>
          </a:p>
          <a:p>
            <a:r>
              <a:rPr lang="it-IT" dirty="0"/>
              <a:t>SE STRANIERO COPIA DEL PERMESSO DI SOGGIORNO</a:t>
            </a:r>
          </a:p>
          <a:p>
            <a:r>
              <a:rPr lang="it-IT" dirty="0"/>
              <a:t>DICHIARAZIONE  ISEE </a:t>
            </a:r>
            <a:r>
              <a:rPr lang="it-IT" dirty="0" smtClean="0"/>
              <a:t>in corso di </a:t>
            </a:r>
            <a:r>
              <a:rPr lang="it-IT" dirty="0" err="1" smtClean="0"/>
              <a:t>validita’</a:t>
            </a:r>
            <a:endParaRPr lang="it-IT" dirty="0"/>
          </a:p>
          <a:p>
            <a:r>
              <a:rPr lang="it-IT" dirty="0"/>
              <a:t>RECAPITO TELEFONICO E INDIRIZZO EMAIL </a:t>
            </a:r>
            <a:r>
              <a:rPr lang="it-IT" dirty="0" smtClean="0"/>
              <a:t>VALIDO</a:t>
            </a:r>
          </a:p>
          <a:p>
            <a:r>
              <a:rPr lang="it-IT" dirty="0" smtClean="0"/>
              <a:t>SE IL RICHIEDENTE STA LAVORANDO: COPIA DELL’ULTIMO CNTRATTO DI LAVORO</a:t>
            </a:r>
          </a:p>
          <a:p>
            <a:r>
              <a:rPr lang="it-IT" dirty="0" smtClean="0"/>
              <a:t>INDICAZIONE DI ALMENO 3 AGENZIE PER IL LAVORO</a:t>
            </a:r>
          </a:p>
          <a:p>
            <a:r>
              <a:rPr lang="it-IT" dirty="0" smtClean="0"/>
              <a:t>CORRICULUM VITAE (SE NON IN POSSESSO COMPILARE LO STESSO SU FORMATO EUROPEO)</a:t>
            </a:r>
            <a:endParaRPr lang="it-IT" dirty="0"/>
          </a:p>
          <a:p>
            <a:pPr marL="0" indent="0">
              <a:buNone/>
            </a:pPr>
            <a:r>
              <a:rPr lang="it-IT" dirty="0"/>
              <a:t/>
            </a:r>
            <a:br>
              <a:rPr lang="it-IT" dirty="0"/>
            </a:br>
            <a:r>
              <a:rPr lang="it-IT" dirty="0"/>
              <a:t/>
            </a:r>
            <a:br>
              <a:rPr lang="it-IT" dirty="0"/>
            </a:br>
            <a:r>
              <a:rPr lang="it-IT" dirty="0">
                <a:solidFill>
                  <a:srgbClr val="FF0000"/>
                </a:solidFill>
              </a:rPr>
              <a:t>Si precisa che per la presentazione della domanda DEVE essere presente il diretto interessato.</a:t>
            </a:r>
          </a:p>
          <a:p>
            <a:pPr marL="0" indent="0">
              <a:buNone/>
            </a:pPr>
            <a:r>
              <a:rPr lang="it-IT" dirty="0"/>
              <a:t/>
            </a:r>
            <a:br>
              <a:rPr lang="it-IT" dirty="0"/>
            </a:br>
            <a:r>
              <a:rPr lang="it-IT" dirty="0"/>
              <a:t/>
            </a:r>
            <a:br>
              <a:rPr lang="it-IT" dirty="0"/>
            </a:b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25</a:t>
            </a:fld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it-IT" dirty="0" smtClean="0"/>
              <a:t>0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it-IT" sz="2800" dirty="0"/>
              <a:t>-</a:t>
            </a:r>
          </a:p>
          <a:p>
            <a:r>
              <a:rPr lang="it-IT" sz="2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sz="2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dirty="0"/>
          </a:p>
        </p:txBody>
      </p:sp>
      <p:pic>
        <p:nvPicPr>
          <p:cNvPr id="7" name="Immagine 6">
            <a:hlinkClick r:id="rId6" action="ppaction://hlinkfile" tooltip="Stampa Scheda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1955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51720" y="476672"/>
            <a:ext cx="4968552" cy="648072"/>
          </a:xfrm>
        </p:spPr>
        <p:txBody>
          <a:bodyPr>
            <a:normAutofit/>
          </a:bodyPr>
          <a:lstStyle/>
          <a:p>
            <a:r>
              <a:rPr lang="it-IT" dirty="0" smtClean="0"/>
              <a:t>Dimissioni volontarie Online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b="1" dirty="0">
                <a:solidFill>
                  <a:prstClr val="black"/>
                </a:solidFill>
                <a:hlinkClick r:id="rId4" action="ppaction://hlinkfile"/>
              </a:rPr>
              <a:t>MANDATO P2021 FIRMATO IN TUTTI I SUOI PUNTI (3 FIRME)</a:t>
            </a:r>
            <a:r>
              <a:rPr lang="it-IT" b="1" dirty="0" smtClean="0">
                <a:solidFill>
                  <a:prstClr val="black"/>
                </a:solidFill>
              </a:rPr>
              <a:t> </a:t>
            </a:r>
            <a:r>
              <a:rPr lang="it-IT" sz="800" i="1" dirty="0">
                <a:solidFill>
                  <a:srgbClr val="0070C0"/>
                </a:solidFill>
                <a:hlinkClick r:id="rId5" action="ppaction://hlinkfile"/>
              </a:rPr>
              <a:t>(informativa privacy</a:t>
            </a:r>
            <a:r>
              <a:rPr lang="it-IT" sz="800" i="1" dirty="0" smtClean="0">
                <a:solidFill>
                  <a:srgbClr val="0070C0"/>
                </a:solidFill>
                <a:hlinkClick r:id="rId5" action="ppaction://hlinkfile"/>
              </a:rPr>
              <a:t>)</a:t>
            </a:r>
            <a:endParaRPr lang="it-IT" b="1" dirty="0">
              <a:solidFill>
                <a:prstClr val="black"/>
              </a:solidFill>
            </a:endParaRPr>
          </a:p>
          <a:p>
            <a:r>
              <a:rPr lang="it-IT" dirty="0" smtClean="0"/>
              <a:t>COPIA </a:t>
            </a:r>
            <a:r>
              <a:rPr lang="it-IT" dirty="0"/>
              <a:t>CARTA D'IDENTITA E COPIA CODICE FISCALE </a:t>
            </a:r>
            <a:r>
              <a:rPr lang="it-IT" dirty="0" smtClean="0"/>
              <a:t>RICHIEDENTE</a:t>
            </a:r>
          </a:p>
          <a:p>
            <a:r>
              <a:rPr lang="it-IT" dirty="0" smtClean="0"/>
              <a:t>INDIRIZZO MAIL DEL RICHIEDENTE </a:t>
            </a:r>
          </a:p>
          <a:p>
            <a:r>
              <a:rPr lang="it-IT" dirty="0" smtClean="0"/>
              <a:t>PERIODO DI PREAVVISO </a:t>
            </a:r>
            <a:r>
              <a:rPr lang="it-IT" dirty="0"/>
              <a:t>ESATTO PER RASSEGNARE LE DIMISSIONI </a:t>
            </a:r>
            <a:r>
              <a:rPr lang="it-IT" sz="1400" dirty="0"/>
              <a:t>(da chiedere al proprio sindacalista o al datore di lavoro)</a:t>
            </a:r>
          </a:p>
          <a:p>
            <a:r>
              <a:rPr lang="it-IT" dirty="0" smtClean="0"/>
              <a:t>COPIA BUSTA PAGA</a:t>
            </a:r>
            <a:endParaRPr lang="it-IT" dirty="0"/>
          </a:p>
          <a:p>
            <a:r>
              <a:rPr lang="it-IT" dirty="0" smtClean="0"/>
              <a:t>INDIRIZZO EMAIL DATORE DI LAVORO</a:t>
            </a:r>
            <a:endParaRPr lang="it-IT" dirty="0"/>
          </a:p>
          <a:p>
            <a:r>
              <a:rPr lang="it-IT" dirty="0" smtClean="0"/>
              <a:t>PEC DATORE DI LAVORO</a:t>
            </a: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1255713" indent="-1076325">
              <a:buNone/>
            </a:pPr>
            <a:r>
              <a:rPr lang="it-IT" sz="1400" b="1" dirty="0" smtClean="0"/>
              <a:t>ATTENZIONE</a:t>
            </a:r>
            <a:r>
              <a:rPr lang="it-IT" sz="1400" b="1" dirty="0"/>
              <a:t>:  </a:t>
            </a:r>
            <a:r>
              <a:rPr lang="it-IT" sz="1400" b="1" dirty="0" smtClean="0"/>
              <a:t>LE DIMISSIONI ON-LINE SONO GESTITE DAL PATRONATO INAS CISL QUANDO VIENE PRESENTATA DOMANDA DI PENSIONE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26</a:t>
            </a:fld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it-IT" dirty="0" smtClean="0"/>
              <a:t>0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it-IT" dirty="0" smtClean="0"/>
              <a:t>-</a:t>
            </a:r>
            <a:endParaRPr lang="it-IT" dirty="0"/>
          </a:p>
        </p:txBody>
      </p:sp>
      <p:pic>
        <p:nvPicPr>
          <p:cNvPr id="7" name="Immagine 6">
            <a:hlinkClick r:id="rId6" action="ppaction://hlinkfile" tooltip="Stampa Scheda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2850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Mandati e Tesseramento</a:t>
            </a:r>
            <a:endParaRPr lang="it-IT" dirty="0"/>
          </a:p>
        </p:txBody>
      </p:sp>
      <p:sp>
        <p:nvSpPr>
          <p:cNvPr id="10" name="Segnaposto contenuto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000"/>
              </a:spcAft>
            </a:pPr>
            <a:r>
              <a:rPr lang="it-IT" b="1" dirty="0" smtClean="0">
                <a:hlinkClick r:id="rId4" action="ppaction://hlinkfile"/>
              </a:rPr>
              <a:t>MANDATO PATROCINIO INAS </a:t>
            </a:r>
            <a:endParaRPr lang="it-IT" b="1" dirty="0" smtClean="0"/>
          </a:p>
          <a:p>
            <a:pPr>
              <a:spcAft>
                <a:spcPts val="1000"/>
              </a:spcAft>
            </a:pPr>
            <a:r>
              <a:rPr lang="it-IT" b="1" dirty="0" smtClean="0">
                <a:hlinkClick r:id="rId5" action="ppaction://hlinkfile"/>
              </a:rPr>
              <a:t>MANDATO PATROCINO INAS PRATICHE A PAGAMENTO</a:t>
            </a:r>
            <a:endParaRPr lang="it-IT" b="1" dirty="0" smtClean="0"/>
          </a:p>
          <a:p>
            <a:pPr>
              <a:spcAft>
                <a:spcPts val="1000"/>
              </a:spcAft>
            </a:pPr>
            <a:r>
              <a:rPr lang="it-IT" dirty="0" smtClean="0">
                <a:hlinkClick r:id="rId6" action="ppaction://hlinkfile"/>
              </a:rPr>
              <a:t>Informativa privacy</a:t>
            </a:r>
            <a:endParaRPr lang="it-IT" dirty="0" smtClean="0"/>
          </a:p>
          <a:p>
            <a:endParaRPr lang="it-IT" dirty="0" smtClean="0"/>
          </a:p>
          <a:p>
            <a:pPr>
              <a:spcAft>
                <a:spcPts val="1000"/>
              </a:spcAft>
            </a:pPr>
            <a:r>
              <a:rPr lang="it-IT" b="1" dirty="0" smtClean="0">
                <a:hlinkClick r:id="rId7" action="ppaction://hlinkfile"/>
              </a:rPr>
              <a:t>DELEGA ISCRIZIONE  FNP</a:t>
            </a:r>
            <a:endParaRPr lang="it-IT" b="1" dirty="0" smtClean="0"/>
          </a:p>
          <a:p>
            <a:pPr>
              <a:spcAft>
                <a:spcPts val="1000"/>
              </a:spcAft>
            </a:pPr>
            <a:r>
              <a:rPr lang="it-IT" b="1" dirty="0" smtClean="0">
                <a:hlinkClick r:id="rId8" action="ppaction://hlinkfile"/>
              </a:rPr>
              <a:t>DELEGA ISCRIZIONE FNP PER PRESTAZIONI ASSISTENZIALI</a:t>
            </a:r>
            <a:endParaRPr lang="it-IT" b="1" dirty="0" smtClean="0"/>
          </a:p>
          <a:p>
            <a:pPr>
              <a:spcAft>
                <a:spcPts val="1000"/>
              </a:spcAft>
            </a:pPr>
            <a:r>
              <a:rPr lang="it-IT" dirty="0" smtClean="0">
                <a:hlinkClick r:id="rId9" action="ppaction://hlinkfile"/>
              </a:rPr>
              <a:t>Revoca iscrizione ad altro sindacato</a:t>
            </a:r>
            <a:endParaRPr lang="it-IT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411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43201" y="188640"/>
            <a:ext cx="5040560" cy="1099023"/>
          </a:xfrm>
        </p:spPr>
        <p:txBody>
          <a:bodyPr>
            <a:normAutofit/>
          </a:bodyPr>
          <a:lstStyle/>
          <a:p>
            <a:r>
              <a:rPr lang="it-IT" dirty="0" smtClean="0">
                <a:solidFill>
                  <a:prstClr val="black"/>
                </a:solidFill>
              </a:rPr>
              <a:t>Invalidità Civile</a:t>
            </a:r>
            <a:r>
              <a:rPr lang="it-IT" dirty="0">
                <a:solidFill>
                  <a:prstClr val="black"/>
                </a:solidFill>
              </a:rPr>
              <a:t/>
            </a:r>
            <a:br>
              <a:rPr lang="it-IT" dirty="0">
                <a:solidFill>
                  <a:prstClr val="black"/>
                </a:solidFill>
              </a:rPr>
            </a:br>
            <a:r>
              <a:rPr lang="it-IT" sz="1800" i="1" dirty="0">
                <a:solidFill>
                  <a:prstClr val="black"/>
                </a:solidFill>
              </a:rPr>
              <a:t>Accertamento Sanitario da 18 a 67 anni di </a:t>
            </a:r>
            <a:r>
              <a:rPr lang="it-IT" sz="1800" i="1" dirty="0" smtClean="0">
                <a:solidFill>
                  <a:prstClr val="black"/>
                </a:solidFill>
              </a:rPr>
              <a:t>età</a:t>
            </a:r>
            <a:endParaRPr lang="it-IT" sz="1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897679"/>
            <a:ext cx="6568178" cy="4450906"/>
          </a:xfrm>
        </p:spPr>
        <p:txBody>
          <a:bodyPr>
            <a:normAutofit fontScale="77500" lnSpcReduction="20000"/>
          </a:bodyPr>
          <a:lstStyle/>
          <a:p>
            <a:pPr lvl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it-IT" sz="1500" b="1" dirty="0" smtClean="0">
                <a:solidFill>
                  <a:prstClr val="black"/>
                </a:solidFill>
                <a:hlinkClick r:id="rId4" action="ppaction://hlinkfile"/>
              </a:rPr>
              <a:t>MANDATO O2021 FIRMATO IN TUTTI I SUOI PUNTI (3 FIRME</a:t>
            </a:r>
            <a:r>
              <a:rPr lang="it-IT" sz="1500" dirty="0" smtClean="0">
                <a:solidFill>
                  <a:prstClr val="black"/>
                </a:solidFill>
                <a:hlinkClick r:id="rId4" action="ppaction://hlinkfile"/>
              </a:rPr>
              <a:t>)</a:t>
            </a:r>
            <a:r>
              <a:rPr lang="it-IT" sz="1500" dirty="0" smtClean="0">
                <a:solidFill>
                  <a:prstClr val="black"/>
                </a:solidFill>
              </a:rPr>
              <a:t> </a:t>
            </a:r>
            <a:r>
              <a:rPr lang="it-IT" sz="1500" i="1" dirty="0" smtClean="0">
                <a:solidFill>
                  <a:srgbClr val="0070C0"/>
                </a:solidFill>
                <a:hlinkClick r:id="rId5" action="ppaction://hlinkfile"/>
              </a:rPr>
              <a:t>(informativa privacy)</a:t>
            </a:r>
            <a:endParaRPr lang="it-IT" sz="1500" i="1" dirty="0" smtClean="0">
              <a:solidFill>
                <a:srgbClr val="0070C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it-IT" sz="1500" dirty="0"/>
              <a:t>DELEGA SPECIALE FNP CISL (</a:t>
            </a:r>
            <a:r>
              <a:rPr lang="it-IT" sz="1500" dirty="0">
                <a:hlinkClick r:id="rId6" action="ppaction://hlinkfile"/>
              </a:rPr>
              <a:t>delega iscrizione FNP </a:t>
            </a:r>
            <a:r>
              <a:rPr lang="it-IT" sz="1500" dirty="0"/>
              <a:t>/ </a:t>
            </a:r>
            <a:r>
              <a:rPr lang="it-IT" sz="1500" dirty="0">
                <a:hlinkClick r:id="rId7" action="ppaction://hlinkfile"/>
              </a:rPr>
              <a:t>revoca iscrizione altro sindacato</a:t>
            </a:r>
            <a:r>
              <a:rPr lang="it-IT" sz="1500" dirty="0"/>
              <a:t>) 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it-IT" sz="1500" dirty="0" smtClean="0">
                <a:solidFill>
                  <a:prstClr val="black"/>
                </a:solidFill>
              </a:rPr>
              <a:t>COPIA </a:t>
            </a:r>
            <a:r>
              <a:rPr lang="it-IT" sz="1500" dirty="0">
                <a:solidFill>
                  <a:prstClr val="black"/>
                </a:solidFill>
              </a:rPr>
              <a:t>CARTA </a:t>
            </a:r>
            <a:r>
              <a:rPr lang="it-IT" sz="1500" dirty="0" smtClean="0">
                <a:solidFill>
                  <a:prstClr val="black"/>
                </a:solidFill>
              </a:rPr>
              <a:t>D'IDENTITA’ </a:t>
            </a:r>
            <a:r>
              <a:rPr lang="it-IT" sz="1500" dirty="0">
                <a:solidFill>
                  <a:prstClr val="black"/>
                </a:solidFill>
              </a:rPr>
              <a:t>E COPIA CODICE FISCALE </a:t>
            </a:r>
            <a:r>
              <a:rPr lang="it-IT" sz="1500" dirty="0" smtClean="0">
                <a:solidFill>
                  <a:prstClr val="black"/>
                </a:solidFill>
              </a:rPr>
              <a:t>RICHIEDENTE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it-IT" sz="1500" dirty="0" smtClean="0">
                <a:solidFill>
                  <a:prstClr val="black"/>
                </a:solidFill>
              </a:rPr>
              <a:t>COPIA CODICE FISCALE DEL CONIUGE</a:t>
            </a:r>
            <a:endParaRPr lang="it-IT" sz="1500" dirty="0">
              <a:solidFill>
                <a:prstClr val="black"/>
              </a:solidFill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it-IT" sz="1500" dirty="0">
                <a:solidFill>
                  <a:prstClr val="black"/>
                </a:solidFill>
              </a:rPr>
              <a:t>COPIA CERTIFICATO </a:t>
            </a:r>
            <a:r>
              <a:rPr lang="it-IT" sz="1500" dirty="0" smtClean="0">
                <a:solidFill>
                  <a:prstClr val="black"/>
                </a:solidFill>
              </a:rPr>
              <a:t>MEDICO TELEMATICO TRASMESSO DAL MEDICO DI BASE  </a:t>
            </a:r>
            <a:r>
              <a:rPr lang="it-IT" sz="1500" dirty="0">
                <a:solidFill>
                  <a:prstClr val="black"/>
                </a:solidFill>
              </a:rPr>
              <a:t>(validità 90 gg</a:t>
            </a:r>
            <a:r>
              <a:rPr lang="it-IT" sz="1500" dirty="0" smtClean="0">
                <a:solidFill>
                  <a:prstClr val="black"/>
                </a:solidFill>
              </a:rPr>
              <a:t>)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it-IT" sz="1500" dirty="0" smtClean="0">
                <a:solidFill>
                  <a:prstClr val="black"/>
                </a:solidFill>
              </a:rPr>
              <a:t>IBAN DEL C/C INTESTATO AL RICHIEDENTE LA PRESTAZIONE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it-IT" sz="1500" dirty="0" smtClean="0">
                <a:solidFill>
                  <a:prstClr val="black"/>
                </a:solidFill>
              </a:rPr>
              <a:t>SE RICOVERATO AL MOMENTO DELLA DOMANDA DATA DI RICOVERO E INDIRIZZO DELLA STRUTTURA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it-IT" sz="1500" dirty="0" smtClean="0">
                <a:solidFill>
                  <a:prstClr val="black"/>
                </a:solidFill>
              </a:rPr>
              <a:t>ULTIMA DICHIARAZIONE DEI REDDITI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it-IT" sz="1500" dirty="0" smtClean="0">
                <a:solidFill>
                  <a:prstClr val="black"/>
                </a:solidFill>
              </a:rPr>
              <a:t>SE LAVORATORI REDDITO PRESUNTO ANNO IN CORSO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it-IT" sz="1500" dirty="0" smtClean="0">
                <a:solidFill>
                  <a:prstClr val="black"/>
                </a:solidFill>
              </a:rPr>
              <a:t>DICHIARAZIONE DI RESPONSABILITA’ COMPILATO E FIRMATO DALL’INVALIDO NEL CASO NON POSSA ESSERE PRESENTE ALL’APPUNTAMENTO </a:t>
            </a:r>
          </a:p>
          <a:p>
            <a:pPr marL="0" lvl="0" indent="0">
              <a:buNone/>
            </a:pPr>
            <a:r>
              <a:rPr lang="it-IT" sz="1500" dirty="0">
                <a:solidFill>
                  <a:prstClr val="black"/>
                </a:solidFill>
              </a:rPr>
              <a:t> 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it-IT" sz="1500" b="1" dirty="0">
                <a:solidFill>
                  <a:prstClr val="black"/>
                </a:solidFill>
              </a:rPr>
              <a:t>SE AGGRAVAMENTO</a:t>
            </a:r>
            <a:r>
              <a:rPr lang="it-IT" sz="1500" b="1" dirty="0" smtClean="0">
                <a:solidFill>
                  <a:prstClr val="black"/>
                </a:solidFill>
              </a:rPr>
              <a:t>:				</a:t>
            </a:r>
            <a:endParaRPr lang="it-IT" sz="1500" dirty="0">
              <a:solidFill>
                <a:prstClr val="black"/>
              </a:solidFill>
            </a:endParaRPr>
          </a:p>
          <a:p>
            <a:pPr lvl="0"/>
            <a:r>
              <a:rPr lang="it-IT" sz="1500" dirty="0">
                <a:solidFill>
                  <a:prstClr val="black"/>
                </a:solidFill>
              </a:rPr>
              <a:t>COPIA PRECEDENTI VERBALI</a:t>
            </a:r>
            <a:br>
              <a:rPr lang="it-IT" sz="1500" dirty="0">
                <a:solidFill>
                  <a:prstClr val="black"/>
                </a:solidFill>
              </a:rPr>
            </a:br>
            <a:r>
              <a:rPr lang="it-IT" sz="1500" dirty="0">
                <a:solidFill>
                  <a:prstClr val="black"/>
                </a:solidFill>
              </a:rPr>
              <a:t> 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it-IT" sz="1500" b="1" dirty="0">
                <a:solidFill>
                  <a:prstClr val="black"/>
                </a:solidFill>
              </a:rPr>
              <a:t>SE STRANIERI:</a:t>
            </a:r>
            <a:endParaRPr lang="it-IT" sz="1500" dirty="0">
              <a:solidFill>
                <a:prstClr val="black"/>
              </a:solidFill>
            </a:endParaRPr>
          </a:p>
          <a:p>
            <a:pPr lvl="0"/>
            <a:r>
              <a:rPr lang="it-IT" sz="1500" dirty="0">
                <a:solidFill>
                  <a:prstClr val="black"/>
                </a:solidFill>
              </a:rPr>
              <a:t>COPIA PERMESSO DI </a:t>
            </a:r>
            <a:r>
              <a:rPr lang="it-IT" sz="1500" dirty="0" smtClean="0">
                <a:solidFill>
                  <a:prstClr val="black"/>
                </a:solidFill>
              </a:rPr>
              <a:t>SOGGIORNO</a:t>
            </a:r>
          </a:p>
          <a:p>
            <a:pPr marL="0" lvl="0" indent="0">
              <a:buNone/>
            </a:pPr>
            <a:endParaRPr lang="it-IT" sz="15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it-IT" sz="1500" b="1" dirty="0" smtClean="0">
                <a:solidFill>
                  <a:srgbClr val="FF0000"/>
                </a:solidFill>
              </a:rPr>
              <a:t>IN CASO DI RICHIESTA DEL RICONOSCIMENTO SANITARIO DELLA LEGGE 104/92 E’ PREVISTO IL CONTRIBUTO DI € 24 SE IL RICHIEDENTE NON E’ ISCRITTO ALLA CISL</a:t>
            </a:r>
            <a:endParaRPr lang="it-IT" sz="1500" dirty="0">
              <a:solidFill>
                <a:prstClr val="black"/>
              </a:solidFill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764548" y="6354494"/>
            <a:ext cx="2133600" cy="365125"/>
          </a:xfrm>
        </p:spPr>
        <p:txBody>
          <a:bodyPr/>
          <a:lstStyle/>
          <a:p>
            <a:fld id="{02F3BD1B-1403-441A-8927-05355E0A28C8}" type="slidenum">
              <a:rPr lang="it-IT" smtClean="0"/>
              <a:t>3</a:t>
            </a:fld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3"/>
          </p:nvPr>
        </p:nvSpPr>
        <p:spPr>
          <a:xfrm>
            <a:off x="7840800" y="2021890"/>
            <a:ext cx="1303200" cy="504056"/>
          </a:xfrm>
        </p:spPr>
        <p:txBody>
          <a:bodyPr>
            <a:noAutofit/>
          </a:bodyPr>
          <a:lstStyle/>
          <a:p>
            <a:pPr algn="l"/>
            <a:r>
              <a:rPr lang="it-IT" sz="1200" dirty="0" smtClean="0"/>
              <a:t>INV CIV    0,00</a:t>
            </a:r>
          </a:p>
          <a:p>
            <a:pPr algn="l"/>
            <a:r>
              <a:rPr lang="it-IT" sz="1200" dirty="0" smtClean="0"/>
              <a:t>104/92  24,00</a:t>
            </a:r>
            <a:endParaRPr lang="it-IT" sz="1200" dirty="0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>
          <a:xfrm>
            <a:off x="7840800" y="2780928"/>
            <a:ext cx="1057348" cy="288032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it-IT" dirty="0">
                <a:latin typeface="+mj-lt"/>
                <a:cs typeface="Arial" panose="020B0604020202020204" pitchFamily="34" charset="0"/>
                <a:hlinkClick r:id="rId8" action="ppaction://hlinkfile"/>
              </a:rPr>
              <a:t>AP66</a:t>
            </a:r>
            <a:endParaRPr lang="it-IT" dirty="0">
              <a:latin typeface="+mj-lt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it-IT" dirty="0" smtClean="0">
                <a:latin typeface="+mj-lt"/>
                <a:cs typeface="Arial" panose="020B0604020202020204" pitchFamily="34" charset="0"/>
                <a:hlinkClick r:id="rId9" action="ppaction://hlinkfile"/>
              </a:rPr>
              <a:t>AP67</a:t>
            </a:r>
            <a:endParaRPr lang="it-IT" dirty="0">
              <a:latin typeface="+mj-lt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it-IT" sz="800" dirty="0" smtClean="0">
                <a:latin typeface="+mj-lt"/>
                <a:cs typeface="Arial" panose="020B0604020202020204" pitchFamily="34" charset="0"/>
              </a:rPr>
              <a:t>(soggetti tutelati)</a:t>
            </a:r>
          </a:p>
          <a:p>
            <a:pPr lvl="0"/>
            <a:r>
              <a:rPr lang="it-IT" dirty="0" smtClean="0">
                <a:solidFill>
                  <a:prstClr val="black"/>
                </a:solidFill>
                <a:cs typeface="Arial" panose="020B0604020202020204" pitchFamily="34" charset="0"/>
                <a:hlinkClick r:id="rId10" action="ppaction://hlinkfile"/>
              </a:rPr>
              <a:t>AP70</a:t>
            </a:r>
            <a:endParaRPr lang="it-IT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r>
              <a:rPr lang="it-IT" dirty="0" err="1" smtClean="0">
                <a:cs typeface="Arial" panose="020B0604020202020204" pitchFamily="34" charset="0"/>
                <a:hlinkClick r:id="rId11" action="ppaction://hlinkfile"/>
              </a:rPr>
              <a:t>invciv</a:t>
            </a:r>
            <a:r>
              <a:rPr lang="it-IT" dirty="0" smtClean="0">
                <a:cs typeface="Arial" panose="020B0604020202020204" pitchFamily="34" charset="0"/>
                <a:hlinkClick r:id="rId11" action="ppaction://hlinkfile"/>
              </a:rPr>
              <a:t>+</a:t>
            </a:r>
            <a:endParaRPr lang="it-IT" dirty="0" smtClean="0">
              <a:cs typeface="Arial" panose="020B0604020202020204" pitchFamily="34" charset="0"/>
            </a:endParaRPr>
          </a:p>
          <a:p>
            <a:r>
              <a:rPr lang="it-IT" sz="800" dirty="0" smtClean="0">
                <a:cs typeface="Arial" panose="020B0604020202020204" pitchFamily="34" charset="0"/>
              </a:rPr>
              <a:t>(</a:t>
            </a:r>
            <a:r>
              <a:rPr lang="it-IT" sz="800" dirty="0">
                <a:cs typeface="Arial" panose="020B0604020202020204" pitchFamily="34" charset="0"/>
              </a:rPr>
              <a:t>PER </a:t>
            </a:r>
            <a:r>
              <a:rPr lang="it-IT" sz="800" dirty="0" smtClean="0">
                <a:cs typeface="Arial" panose="020B0604020202020204" pitchFamily="34" charset="0"/>
              </a:rPr>
              <a:t>ULTRA-65enni)</a:t>
            </a:r>
          </a:p>
          <a:p>
            <a:pPr lvl="0"/>
            <a:r>
              <a:rPr lang="it-IT" sz="1600" dirty="0" err="1" smtClean="0">
                <a:solidFill>
                  <a:prstClr val="black"/>
                </a:solidFill>
                <a:cs typeface="Arial" panose="020B0604020202020204" pitchFamily="34" charset="0"/>
                <a:hlinkClick r:id="rId12" action="ppaction://hlinkfile"/>
              </a:rPr>
              <a:t>ass</a:t>
            </a:r>
            <a:r>
              <a:rPr lang="it-IT" sz="1600" dirty="0" smtClean="0">
                <a:solidFill>
                  <a:prstClr val="black"/>
                </a:solidFill>
                <a:cs typeface="Arial" panose="020B0604020202020204" pitchFamily="34" charset="0"/>
                <a:hlinkClick r:id="rId12" action="ppaction://hlinkfile"/>
              </a:rPr>
              <a:t>. </a:t>
            </a:r>
            <a:r>
              <a:rPr lang="it-IT" sz="1600" dirty="0" err="1">
                <a:solidFill>
                  <a:prstClr val="black"/>
                </a:solidFill>
                <a:cs typeface="Arial" panose="020B0604020202020204" pitchFamily="34" charset="0"/>
                <a:hlinkClick r:id="rId12" action="ppaction://hlinkfile"/>
              </a:rPr>
              <a:t>r</a:t>
            </a:r>
            <a:r>
              <a:rPr lang="it-IT" sz="1600" dirty="0" err="1" smtClean="0">
                <a:solidFill>
                  <a:prstClr val="black"/>
                </a:solidFill>
                <a:cs typeface="Arial" panose="020B0604020202020204" pitchFamily="34" charset="0"/>
                <a:hlinkClick r:id="rId12" action="ppaction://hlinkfile"/>
              </a:rPr>
              <a:t>esp</a:t>
            </a:r>
            <a:r>
              <a:rPr lang="it-IT" sz="1600" dirty="0" smtClean="0">
                <a:solidFill>
                  <a:prstClr val="black"/>
                </a:solidFill>
                <a:cs typeface="Arial" panose="020B0604020202020204" pitchFamily="34" charset="0"/>
                <a:hlinkClick r:id="rId12" action="ppaction://hlinkfile"/>
              </a:rPr>
              <a:t>.</a:t>
            </a:r>
            <a:endParaRPr lang="it-IT" sz="16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r>
              <a:rPr lang="it-IT" sz="1600" dirty="0">
                <a:solidFill>
                  <a:prstClr val="black"/>
                </a:solidFill>
                <a:cs typeface="Arial" panose="020B0604020202020204" pitchFamily="34" charset="0"/>
                <a:hlinkClick r:id="rId13" action="ppaction://hlinkfile"/>
              </a:rPr>
              <a:t>m</a:t>
            </a:r>
            <a:r>
              <a:rPr lang="it-IT" sz="1600" dirty="0" smtClean="0">
                <a:solidFill>
                  <a:prstClr val="black"/>
                </a:solidFill>
                <a:cs typeface="Arial" panose="020B0604020202020204" pitchFamily="34" charset="0"/>
                <a:hlinkClick r:id="rId13" action="ppaction://hlinkfile"/>
              </a:rPr>
              <a:t>od. FNP </a:t>
            </a:r>
            <a:endParaRPr lang="it-IT" sz="1600" dirty="0">
              <a:cs typeface="Arial" panose="020B0604020202020204" pitchFamily="34" charset="0"/>
            </a:endParaRPr>
          </a:p>
          <a:p>
            <a:pPr lvl="0"/>
            <a:endParaRPr lang="it-IT" sz="1600" dirty="0" smtClean="0">
              <a:cs typeface="Arial" panose="020B0604020202020204" pitchFamily="34" charset="0"/>
            </a:endParaRPr>
          </a:p>
          <a:p>
            <a:pPr lvl="0"/>
            <a:endParaRPr lang="it-IT" dirty="0">
              <a:solidFill>
                <a:prstClr val="black"/>
              </a:solidFill>
            </a:endParaRPr>
          </a:p>
          <a:p>
            <a:endParaRPr lang="it-IT" sz="800" dirty="0">
              <a:latin typeface="+mj-lt"/>
            </a:endParaRPr>
          </a:p>
        </p:txBody>
      </p:sp>
      <p:pic>
        <p:nvPicPr>
          <p:cNvPr id="8" name="Immagine 7">
            <a:hlinkClick r:id="rId14" action="ppaction://hlinkfile" tooltip="Stampa Scheda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2411760" y="1124432"/>
            <a:ext cx="468052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58888"/>
            <a:endParaRPr lang="it-IT" sz="200" b="1" i="1" dirty="0" smtClean="0"/>
          </a:p>
          <a:p>
            <a:pPr defTabSz="1258888"/>
            <a:r>
              <a:rPr lang="it-IT" sz="1050" b="1" i="1" dirty="0" smtClean="0"/>
              <a:t>Limiti di reddito 2024  	</a:t>
            </a:r>
            <a:r>
              <a:rPr lang="it-IT" sz="1050" i="1" dirty="0" err="1" smtClean="0"/>
              <a:t>inv</a:t>
            </a:r>
            <a:r>
              <a:rPr lang="it-IT" sz="1050" i="1" dirty="0"/>
              <a:t>. 74%-99% </a:t>
            </a:r>
            <a:r>
              <a:rPr lang="it-IT" sz="1050" i="1" dirty="0" smtClean="0"/>
              <a:t>  se redditi </a:t>
            </a:r>
            <a:r>
              <a:rPr lang="it-IT" sz="1050" i="1" dirty="0"/>
              <a:t>personali  &lt;   </a:t>
            </a:r>
            <a:r>
              <a:rPr lang="it-IT" sz="1050" i="1" dirty="0" smtClean="0"/>
              <a:t> 5.725,46 </a:t>
            </a:r>
            <a:r>
              <a:rPr lang="it-IT" sz="1050" i="1" dirty="0"/>
              <a:t>€</a:t>
            </a:r>
            <a:br>
              <a:rPr lang="it-IT" sz="1050" i="1" dirty="0"/>
            </a:br>
            <a:r>
              <a:rPr lang="it-IT" sz="1050" i="1" dirty="0" smtClean="0"/>
              <a:t>	</a:t>
            </a:r>
            <a:r>
              <a:rPr lang="it-IT" sz="1050" i="1" dirty="0" err="1" smtClean="0"/>
              <a:t>inv</a:t>
            </a:r>
            <a:r>
              <a:rPr lang="it-IT" sz="1050" i="1" dirty="0"/>
              <a:t>. </a:t>
            </a:r>
            <a:r>
              <a:rPr lang="it-IT" sz="1050" i="1" dirty="0" smtClean="0"/>
              <a:t> 100</a:t>
            </a:r>
            <a:r>
              <a:rPr lang="it-IT" sz="1050" i="1" dirty="0"/>
              <a:t>%     </a:t>
            </a:r>
            <a:r>
              <a:rPr lang="it-IT" sz="1050" i="1" dirty="0" smtClean="0"/>
              <a:t>   se redditi personali  &lt; </a:t>
            </a:r>
            <a:r>
              <a:rPr lang="it-IT" sz="1050" i="1" dirty="0"/>
              <a:t>19.461,12 €</a:t>
            </a:r>
            <a:br>
              <a:rPr lang="it-IT" sz="1050" i="1" dirty="0"/>
            </a:br>
            <a:r>
              <a:rPr lang="it-IT" sz="1050" i="1" dirty="0" smtClean="0"/>
              <a:t>	ASSEGNO </a:t>
            </a:r>
            <a:r>
              <a:rPr lang="it-IT" sz="1050" i="1" dirty="0"/>
              <a:t>MENSILE €333,33 X 13 MENSILITA</a:t>
            </a:r>
            <a:r>
              <a:rPr lang="it-IT" sz="1100" i="1" dirty="0"/>
              <a:t>’</a:t>
            </a:r>
            <a:endParaRPr lang="it-IT" sz="11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810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10400" y="1844824"/>
            <a:ext cx="6609872" cy="4392488"/>
          </a:xfrm>
        </p:spPr>
        <p:txBody>
          <a:bodyPr>
            <a:noAutofit/>
          </a:bodyPr>
          <a:lstStyle/>
          <a:p>
            <a:pPr lvl="0"/>
            <a:r>
              <a:rPr lang="it-IT" sz="1200" dirty="0">
                <a:solidFill>
                  <a:prstClr val="black"/>
                </a:solidFill>
              </a:rPr>
              <a:t>COPIA CARTA D'IDENTITA’ E COPIA CODICE FISCALE RICHIEDENTE</a:t>
            </a:r>
          </a:p>
          <a:p>
            <a:pPr lvl="0"/>
            <a:r>
              <a:rPr lang="it-IT" sz="1200" dirty="0">
                <a:solidFill>
                  <a:prstClr val="black"/>
                </a:solidFill>
              </a:rPr>
              <a:t>COPIA CODICE FISCALE DEL CONIUGE</a:t>
            </a:r>
          </a:p>
          <a:p>
            <a:pPr lvl="0"/>
            <a:r>
              <a:rPr lang="it-IT" sz="1200" dirty="0">
                <a:solidFill>
                  <a:prstClr val="black"/>
                </a:solidFill>
              </a:rPr>
              <a:t>COPIA CERTIFICATO MEDICO TELEMATICO TRASMESSO DAL MEDICO DI BASE  (validità 90 gg)</a:t>
            </a:r>
          </a:p>
          <a:p>
            <a:pPr lvl="0"/>
            <a:r>
              <a:rPr lang="it-IT" sz="1200" dirty="0">
                <a:solidFill>
                  <a:prstClr val="black"/>
                </a:solidFill>
              </a:rPr>
              <a:t>IBAN DEL C/C INTESTATO AL RICHIEDENTE LA PRESTAZIONE</a:t>
            </a:r>
          </a:p>
          <a:p>
            <a:pPr lvl="0"/>
            <a:r>
              <a:rPr lang="it-IT" sz="1200" dirty="0">
                <a:solidFill>
                  <a:prstClr val="black"/>
                </a:solidFill>
              </a:rPr>
              <a:t>SE </a:t>
            </a:r>
            <a:r>
              <a:rPr lang="it-IT" sz="1200" dirty="0" smtClean="0">
                <a:solidFill>
                  <a:prstClr val="black"/>
                </a:solidFill>
              </a:rPr>
              <a:t>RICOVERATO </a:t>
            </a:r>
            <a:r>
              <a:rPr lang="it-IT" sz="1200" dirty="0">
                <a:solidFill>
                  <a:prstClr val="black"/>
                </a:solidFill>
              </a:rPr>
              <a:t>AL MOMENTO DELLA DOMANDA DATA DI RICOVERO E INDIRIZZO DELLA STRUTTURA</a:t>
            </a:r>
          </a:p>
          <a:p>
            <a:pPr lvl="0"/>
            <a:r>
              <a:rPr lang="it-IT" sz="1200" dirty="0" smtClean="0">
                <a:solidFill>
                  <a:prstClr val="black"/>
                </a:solidFill>
              </a:rPr>
              <a:t>DICHIARAZIONE </a:t>
            </a:r>
            <a:r>
              <a:rPr lang="it-IT" sz="1200" dirty="0">
                <a:solidFill>
                  <a:prstClr val="black"/>
                </a:solidFill>
              </a:rPr>
              <a:t>DI RESPONSABILITA’ COMPILATO E FIRMATO DALL’INVALIDO NEL CASO NON POSSA ESSERE PRESENTE ALL’APPUNTAMENTO </a:t>
            </a:r>
          </a:p>
          <a:p>
            <a:pPr marL="0" lvl="0" indent="0">
              <a:buNone/>
            </a:pPr>
            <a:endParaRPr lang="it-IT" sz="12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it-IT" sz="1200" dirty="0">
                <a:solidFill>
                  <a:prstClr val="black"/>
                </a:solidFill>
              </a:rPr>
              <a:t> 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it-IT" sz="1200" b="1" dirty="0">
                <a:solidFill>
                  <a:prstClr val="black"/>
                </a:solidFill>
              </a:rPr>
              <a:t>SE AGGRAVAMENTO:</a:t>
            </a:r>
            <a:endParaRPr lang="it-IT" sz="1200" dirty="0">
              <a:solidFill>
                <a:prstClr val="black"/>
              </a:solidFill>
            </a:endParaRPr>
          </a:p>
          <a:p>
            <a:pPr lvl="0"/>
            <a:r>
              <a:rPr lang="it-IT" sz="1200" dirty="0">
                <a:solidFill>
                  <a:prstClr val="black"/>
                </a:solidFill>
              </a:rPr>
              <a:t>COPIA PRECEDENTI VERBALI</a:t>
            </a:r>
            <a:br>
              <a:rPr lang="it-IT" sz="1200" dirty="0">
                <a:solidFill>
                  <a:prstClr val="black"/>
                </a:solidFill>
              </a:rPr>
            </a:br>
            <a:r>
              <a:rPr lang="it-IT" sz="1200" dirty="0">
                <a:solidFill>
                  <a:prstClr val="black"/>
                </a:solidFill>
              </a:rPr>
              <a:t> 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it-IT" sz="1200" b="1" dirty="0">
                <a:solidFill>
                  <a:prstClr val="black"/>
                </a:solidFill>
              </a:rPr>
              <a:t>SE STRANIERI:</a:t>
            </a:r>
            <a:endParaRPr lang="it-IT" sz="1200" dirty="0">
              <a:solidFill>
                <a:prstClr val="black"/>
              </a:solidFill>
            </a:endParaRPr>
          </a:p>
          <a:p>
            <a:pPr lvl="0"/>
            <a:r>
              <a:rPr lang="it-IT" sz="1200" dirty="0">
                <a:solidFill>
                  <a:prstClr val="black"/>
                </a:solidFill>
              </a:rPr>
              <a:t>COPIA PERMESSO DI </a:t>
            </a:r>
            <a:r>
              <a:rPr lang="it-IT" sz="1200" dirty="0" smtClean="0">
                <a:solidFill>
                  <a:prstClr val="black"/>
                </a:solidFill>
              </a:rPr>
              <a:t>SOGGIORNO</a:t>
            </a:r>
          </a:p>
          <a:p>
            <a:pPr lvl="0"/>
            <a:endParaRPr lang="it-IT" sz="1200" dirty="0">
              <a:solidFill>
                <a:prstClr val="black"/>
              </a:solidFill>
            </a:endParaRPr>
          </a:p>
          <a:p>
            <a:pPr marL="0" lvl="0" indent="0" algn="just">
              <a:buNone/>
            </a:pPr>
            <a:r>
              <a:rPr lang="it-IT" sz="1200" b="1" dirty="0">
                <a:solidFill>
                  <a:srgbClr val="FF0000"/>
                </a:solidFill>
              </a:rPr>
              <a:t>IN CASO DI RICHIESTA DEL RICONOSCIMENTO SANITARIO DELLA LEGGE 104/92 E’ PREVISTO IL CONTRIBUTO DI € 24 SE IL RICHIEDENTE NON E’ ISCRITTO ALLA </a:t>
            </a:r>
            <a:r>
              <a:rPr lang="it-IT" sz="1200" b="1" dirty="0" smtClean="0">
                <a:solidFill>
                  <a:srgbClr val="FF0000"/>
                </a:solidFill>
              </a:rPr>
              <a:t>CISL</a:t>
            </a:r>
            <a:endParaRPr lang="it-IT" sz="12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4</a:t>
            </a:fld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>
          <a:xfrm>
            <a:off x="7840800" y="2804589"/>
            <a:ext cx="1068006" cy="1632523"/>
          </a:xfrm>
        </p:spPr>
        <p:txBody>
          <a:bodyPr/>
          <a:lstStyle/>
          <a:p>
            <a:r>
              <a:rPr lang="it-IT" dirty="0" smtClean="0">
                <a:latin typeface="+mj-lt"/>
                <a:cs typeface="Arial" panose="020B0604020202020204" pitchFamily="34" charset="0"/>
                <a:hlinkClick r:id="rId4" action="ppaction://hlinkfile"/>
              </a:rPr>
              <a:t>AP70</a:t>
            </a:r>
            <a:endParaRPr lang="it-IT" dirty="0" smtClean="0">
              <a:latin typeface="+mj-lt"/>
              <a:cs typeface="Arial" panose="020B0604020202020204" pitchFamily="34" charset="0"/>
            </a:endParaRPr>
          </a:p>
          <a:p>
            <a:pPr lvl="0"/>
            <a:r>
              <a:rPr lang="it-IT" sz="1600" dirty="0" err="1" smtClean="0">
                <a:solidFill>
                  <a:prstClr val="black"/>
                </a:solidFill>
                <a:cs typeface="Arial" panose="020B0604020202020204" pitchFamily="34" charset="0"/>
                <a:hlinkClick r:id="rId5" action="ppaction://hlinkfile"/>
              </a:rPr>
              <a:t>ass</a:t>
            </a:r>
            <a:r>
              <a:rPr lang="it-IT" sz="1600" dirty="0">
                <a:solidFill>
                  <a:prstClr val="black"/>
                </a:solidFill>
                <a:cs typeface="Arial" panose="020B0604020202020204" pitchFamily="34" charset="0"/>
                <a:hlinkClick r:id="rId5" action="ppaction://hlinkfile"/>
              </a:rPr>
              <a:t>. </a:t>
            </a:r>
            <a:r>
              <a:rPr lang="it-IT" sz="1600" dirty="0" err="1">
                <a:solidFill>
                  <a:prstClr val="black"/>
                </a:solidFill>
                <a:cs typeface="Arial" panose="020B0604020202020204" pitchFamily="34" charset="0"/>
                <a:hlinkClick r:id="rId5" action="ppaction://hlinkfile"/>
              </a:rPr>
              <a:t>resp</a:t>
            </a:r>
            <a:r>
              <a:rPr lang="it-IT" sz="1600" dirty="0">
                <a:solidFill>
                  <a:prstClr val="black"/>
                </a:solidFill>
                <a:cs typeface="Arial" panose="020B0604020202020204" pitchFamily="34" charset="0"/>
                <a:hlinkClick r:id="rId5" action="ppaction://hlinkfile"/>
              </a:rPr>
              <a:t>.</a:t>
            </a:r>
            <a:endParaRPr lang="it-IT" sz="16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endParaRPr lang="it-IT" dirty="0" smtClean="0">
              <a:latin typeface="+mj-lt"/>
              <a:cs typeface="Arial" panose="020B0604020202020204" pitchFamily="34" charset="0"/>
            </a:endParaRPr>
          </a:p>
          <a:p>
            <a:endParaRPr lang="it-IT" dirty="0">
              <a:latin typeface="+mj-lt"/>
            </a:endParaRPr>
          </a:p>
        </p:txBody>
      </p:sp>
      <p:pic>
        <p:nvPicPr>
          <p:cNvPr id="7" name="Immagine 6">
            <a:hlinkClick r:id="rId6" action="ppaction://hlinkfile" tooltip="Stampa Scheda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  <p:sp>
        <p:nvSpPr>
          <p:cNvPr id="13" name="Segnaposto contenuto 4"/>
          <p:cNvSpPr>
            <a:spLocks noGrp="1"/>
          </p:cNvSpPr>
          <p:nvPr>
            <p:ph idx="13"/>
          </p:nvPr>
        </p:nvSpPr>
        <p:spPr>
          <a:xfrm>
            <a:off x="7774646" y="2012501"/>
            <a:ext cx="1200314" cy="504056"/>
          </a:xfrm>
        </p:spPr>
        <p:txBody>
          <a:bodyPr>
            <a:noAutofit/>
          </a:bodyPr>
          <a:lstStyle/>
          <a:p>
            <a:pPr algn="l"/>
            <a:r>
              <a:rPr lang="it-IT" sz="1200" dirty="0" smtClean="0"/>
              <a:t>Indennità  0,00</a:t>
            </a:r>
          </a:p>
          <a:p>
            <a:pPr algn="l"/>
            <a:r>
              <a:rPr lang="it-IT" sz="1200" dirty="0" smtClean="0"/>
              <a:t>104/92    24,00</a:t>
            </a:r>
            <a:endParaRPr lang="it-IT" sz="1200" dirty="0"/>
          </a:p>
        </p:txBody>
      </p:sp>
      <p:sp>
        <p:nvSpPr>
          <p:cNvPr id="11" name="Titolo 1"/>
          <p:cNvSpPr txBox="1">
            <a:spLocks noGrp="1"/>
          </p:cNvSpPr>
          <p:nvPr>
            <p:ph type="title"/>
          </p:nvPr>
        </p:nvSpPr>
        <p:spPr>
          <a:xfrm>
            <a:off x="2051397" y="337220"/>
            <a:ext cx="49688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100" dirty="0" smtClean="0">
                <a:solidFill>
                  <a:prstClr val="black"/>
                </a:solidFill>
              </a:rPr>
              <a:t>Indennità di Accompagnamento </a:t>
            </a:r>
            <a:r>
              <a:rPr lang="it-IT" sz="3800" dirty="0" smtClean="0">
                <a:solidFill>
                  <a:prstClr val="black"/>
                </a:solidFill>
              </a:rPr>
              <a:t/>
            </a:r>
            <a:br>
              <a:rPr lang="it-IT" sz="3800" dirty="0" smtClean="0">
                <a:solidFill>
                  <a:prstClr val="black"/>
                </a:solidFill>
              </a:rPr>
            </a:br>
            <a:r>
              <a:rPr lang="it-IT" sz="2000" i="1" dirty="0" smtClean="0">
                <a:solidFill>
                  <a:prstClr val="black"/>
                </a:solidFill>
              </a:rPr>
              <a:t>Accertamento Sanitario da 67 anni di età</a:t>
            </a:r>
            <a:endParaRPr lang="it-IT" sz="2000" dirty="0"/>
          </a:p>
        </p:txBody>
      </p:sp>
      <p:sp>
        <p:nvSpPr>
          <p:cNvPr id="10" name="Rettangolo 9"/>
          <p:cNvSpPr/>
          <p:nvPr/>
        </p:nvSpPr>
        <p:spPr>
          <a:xfrm>
            <a:off x="3095593" y="1293190"/>
            <a:ext cx="288048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/>
              <a:t>ASSEGNO MENSILE 2024 € 531,76 X 12 MENSILITA’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60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it-IT" sz="1200" dirty="0">
                <a:solidFill>
                  <a:prstClr val="black"/>
                </a:solidFill>
              </a:rPr>
              <a:t>COPIA CARTA D'IDENTITA’ E COPIA CODICE FISCALE RICHIEDENTE</a:t>
            </a:r>
          </a:p>
          <a:p>
            <a:pPr lvl="0"/>
            <a:r>
              <a:rPr lang="it-IT" sz="1200" dirty="0">
                <a:solidFill>
                  <a:prstClr val="black"/>
                </a:solidFill>
              </a:rPr>
              <a:t>COPIA </a:t>
            </a:r>
            <a:r>
              <a:rPr lang="it-IT" sz="1200" dirty="0" smtClean="0">
                <a:solidFill>
                  <a:prstClr val="black"/>
                </a:solidFill>
              </a:rPr>
              <a:t>CARTA D’IDENTITA’ E CODICE FISCALE DEI GENITORI</a:t>
            </a:r>
            <a:endParaRPr lang="it-IT" sz="1200" dirty="0">
              <a:solidFill>
                <a:prstClr val="black"/>
              </a:solidFill>
            </a:endParaRPr>
          </a:p>
          <a:p>
            <a:pPr lvl="0"/>
            <a:r>
              <a:rPr lang="it-IT" sz="1200" dirty="0">
                <a:solidFill>
                  <a:prstClr val="black"/>
                </a:solidFill>
              </a:rPr>
              <a:t>COPIA CERTIFICATO MEDICO TELEMATICO TRASMESSO DAL MEDICO DI BASE  (validità 90 gg)</a:t>
            </a:r>
          </a:p>
          <a:p>
            <a:pPr lvl="0"/>
            <a:r>
              <a:rPr lang="it-IT" sz="1200" dirty="0">
                <a:solidFill>
                  <a:prstClr val="black"/>
                </a:solidFill>
              </a:rPr>
              <a:t>IBAN DEL C/C INTESTATO AL </a:t>
            </a:r>
            <a:r>
              <a:rPr lang="it-IT" sz="1200" dirty="0" smtClean="0">
                <a:solidFill>
                  <a:prstClr val="black"/>
                </a:solidFill>
              </a:rPr>
              <a:t>MINORE</a:t>
            </a:r>
            <a:endParaRPr lang="it-IT" sz="1200" dirty="0">
              <a:solidFill>
                <a:prstClr val="black"/>
              </a:solidFill>
            </a:endParaRPr>
          </a:p>
          <a:p>
            <a:pPr lvl="0"/>
            <a:r>
              <a:rPr lang="it-IT" sz="1200" dirty="0">
                <a:solidFill>
                  <a:prstClr val="black"/>
                </a:solidFill>
              </a:rPr>
              <a:t>SE RICOVERATO AL MOMENTO DELLA DOMANDA DATA DI RICOVERO E INDIRIZZO DELLA </a:t>
            </a:r>
            <a:r>
              <a:rPr lang="it-IT" sz="1200" dirty="0" smtClean="0">
                <a:solidFill>
                  <a:prstClr val="black"/>
                </a:solidFill>
              </a:rPr>
              <a:t>STRUTTURA</a:t>
            </a:r>
          </a:p>
          <a:p>
            <a:pPr lvl="0"/>
            <a:r>
              <a:rPr lang="it-IT" sz="1200" dirty="0" smtClean="0">
                <a:solidFill>
                  <a:prstClr val="black"/>
                </a:solidFill>
              </a:rPr>
              <a:t>DATI COMPLETI ISTITUTO SCOLASTICO IN CORSO DI FREQUENZA (nome e indirizzo)</a:t>
            </a:r>
            <a:endParaRPr lang="it-IT" sz="1200" dirty="0">
              <a:solidFill>
                <a:prstClr val="black"/>
              </a:solidFill>
            </a:endParaRPr>
          </a:p>
          <a:p>
            <a:pPr lvl="0"/>
            <a:r>
              <a:rPr lang="it-IT" sz="1200" dirty="0" smtClean="0">
                <a:solidFill>
                  <a:prstClr val="black"/>
                </a:solidFill>
              </a:rPr>
              <a:t>DICHIARAZIONE </a:t>
            </a:r>
            <a:r>
              <a:rPr lang="it-IT" sz="1200" dirty="0">
                <a:solidFill>
                  <a:prstClr val="black"/>
                </a:solidFill>
              </a:rPr>
              <a:t>DI RESPONSABILITA’ </a:t>
            </a:r>
            <a:r>
              <a:rPr lang="it-IT" sz="1200" dirty="0" smtClean="0">
                <a:solidFill>
                  <a:prstClr val="black"/>
                </a:solidFill>
              </a:rPr>
              <a:t>FIRMATA DA ENTRAMBI I GENITORI </a:t>
            </a:r>
          </a:p>
          <a:p>
            <a:pPr lvl="0"/>
            <a:r>
              <a:rPr lang="it-IT" sz="1200" dirty="0" smtClean="0">
                <a:solidFill>
                  <a:prstClr val="black"/>
                </a:solidFill>
              </a:rPr>
              <a:t>«QUADRO E» COMPILATO E FIRMATO DA ENTRAMBI I GENITORI</a:t>
            </a:r>
            <a:endParaRPr lang="it-IT" sz="12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it-IT" sz="1200" dirty="0">
              <a:solidFill>
                <a:prstClr val="black"/>
              </a:solidFill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it-IT" sz="1200" b="1" dirty="0">
                <a:solidFill>
                  <a:prstClr val="black"/>
                </a:solidFill>
              </a:rPr>
              <a:t>SE AGGRAVAMENTO:</a:t>
            </a:r>
            <a:endParaRPr lang="it-IT" sz="1200" dirty="0">
              <a:solidFill>
                <a:prstClr val="black"/>
              </a:solidFill>
            </a:endParaRPr>
          </a:p>
          <a:p>
            <a:pPr lvl="0"/>
            <a:r>
              <a:rPr lang="it-IT" sz="1200" dirty="0">
                <a:solidFill>
                  <a:prstClr val="black"/>
                </a:solidFill>
              </a:rPr>
              <a:t>COPIA PRECEDENTI VERBALI</a:t>
            </a:r>
            <a:br>
              <a:rPr lang="it-IT" sz="1200" dirty="0">
                <a:solidFill>
                  <a:prstClr val="black"/>
                </a:solidFill>
              </a:rPr>
            </a:br>
            <a:r>
              <a:rPr lang="it-IT" sz="1200" dirty="0">
                <a:solidFill>
                  <a:prstClr val="black"/>
                </a:solidFill>
              </a:rPr>
              <a:t> 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it-IT" sz="1200" b="1" dirty="0">
                <a:solidFill>
                  <a:prstClr val="black"/>
                </a:solidFill>
              </a:rPr>
              <a:t>SE STRANIERI:</a:t>
            </a:r>
            <a:endParaRPr lang="it-IT" sz="1200" dirty="0">
              <a:solidFill>
                <a:prstClr val="black"/>
              </a:solidFill>
            </a:endParaRPr>
          </a:p>
          <a:p>
            <a:pPr lvl="0"/>
            <a:r>
              <a:rPr lang="it-IT" sz="1200" dirty="0">
                <a:solidFill>
                  <a:prstClr val="black"/>
                </a:solidFill>
              </a:rPr>
              <a:t>COPIA PERMESSO DI </a:t>
            </a:r>
            <a:r>
              <a:rPr lang="it-IT" sz="1200" dirty="0" smtClean="0">
                <a:solidFill>
                  <a:prstClr val="black"/>
                </a:solidFill>
              </a:rPr>
              <a:t>SOGGIORNO</a:t>
            </a:r>
          </a:p>
          <a:p>
            <a:pPr lvl="0"/>
            <a:endParaRPr lang="it-IT" sz="12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it-IT" sz="1200" b="1" dirty="0">
                <a:solidFill>
                  <a:srgbClr val="FF0000"/>
                </a:solidFill>
              </a:rPr>
              <a:t>IN CASO DI RICHIESTA DEL RICONOSCIMENTO SANITARIO DELLA LEGGE 104/92 E’ PREVISTO IL CONTRIBUTO DI € 24 SE </a:t>
            </a:r>
            <a:r>
              <a:rPr lang="it-IT" sz="1200" b="1" dirty="0" smtClean="0">
                <a:solidFill>
                  <a:srgbClr val="FF0000"/>
                </a:solidFill>
              </a:rPr>
              <a:t>NESSUN GENITORE E</a:t>
            </a:r>
            <a:r>
              <a:rPr lang="it-IT" sz="1200" b="1" dirty="0">
                <a:solidFill>
                  <a:srgbClr val="FF0000"/>
                </a:solidFill>
              </a:rPr>
              <a:t>’ ISCRITTO ALLA CISL</a:t>
            </a:r>
            <a:endParaRPr lang="it-IT" sz="12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5</a:t>
            </a:fld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it-IT" dirty="0" smtClean="0">
                <a:latin typeface="+mj-lt"/>
                <a:cs typeface="Arial" panose="020B0604020202020204" pitchFamily="34" charset="0"/>
                <a:hlinkClick r:id="rId4" action="ppaction://hlinkfile"/>
              </a:rPr>
              <a:t>AP70</a:t>
            </a:r>
            <a:endParaRPr lang="it-IT" dirty="0" smtClean="0">
              <a:latin typeface="+mj-lt"/>
              <a:cs typeface="Arial" panose="020B0604020202020204" pitchFamily="34" charset="0"/>
            </a:endParaRPr>
          </a:p>
          <a:p>
            <a:pPr lvl="0"/>
            <a:r>
              <a:rPr lang="it-IT" dirty="0" smtClean="0">
                <a:solidFill>
                  <a:prstClr val="black"/>
                </a:solidFill>
                <a:cs typeface="Arial" panose="020B0604020202020204" pitchFamily="34" charset="0"/>
                <a:hlinkClick r:id="rId5" action="ppaction://hlinkfile"/>
              </a:rPr>
              <a:t>AP67</a:t>
            </a:r>
            <a:endParaRPr lang="it-IT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endParaRPr lang="it-IT" dirty="0">
              <a:latin typeface="+mj-lt"/>
            </a:endParaRPr>
          </a:p>
        </p:txBody>
      </p:sp>
      <p:pic>
        <p:nvPicPr>
          <p:cNvPr id="7" name="Immagine 6">
            <a:hlinkClick r:id="rId6" action="ppaction://hlinkfile" tooltip="Stampa Scheda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2671461" y="1203593"/>
            <a:ext cx="37290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b="1" dirty="0" smtClean="0"/>
              <a:t>Limite reddito 2024  </a:t>
            </a:r>
            <a:r>
              <a:rPr lang="it-IT" sz="1000" dirty="0" smtClean="0"/>
              <a:t>Redditi personali  </a:t>
            </a:r>
            <a:r>
              <a:rPr lang="it-IT" sz="1000" dirty="0"/>
              <a:t>&lt; </a:t>
            </a:r>
            <a:r>
              <a:rPr lang="it-IT" sz="1000" dirty="0" smtClean="0"/>
              <a:t> 5725,46 € </a:t>
            </a:r>
            <a:endParaRPr lang="it-IT" sz="1000" dirty="0"/>
          </a:p>
          <a:p>
            <a:r>
              <a:rPr lang="it-IT" sz="1000" dirty="0" smtClean="0"/>
              <a:t> ASSEGNO </a:t>
            </a:r>
            <a:r>
              <a:rPr lang="it-IT" sz="1000" dirty="0"/>
              <a:t>MENSILE </a:t>
            </a:r>
            <a:r>
              <a:rPr lang="it-IT" sz="1000" dirty="0" smtClean="0"/>
              <a:t>€ 333,33 </a:t>
            </a:r>
            <a:r>
              <a:rPr lang="it-IT" sz="1000" dirty="0"/>
              <a:t>X I PERIODI DI EFFETTIVA FREQUENZA</a:t>
            </a:r>
          </a:p>
        </p:txBody>
      </p:sp>
      <p:sp>
        <p:nvSpPr>
          <p:cNvPr id="9" name="Titolo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dirty="0" smtClean="0">
                <a:solidFill>
                  <a:prstClr val="black"/>
                </a:solidFill>
              </a:rPr>
              <a:t>Indennità di Frequenza</a:t>
            </a:r>
            <a:br>
              <a:rPr lang="it-IT" sz="2800" dirty="0" smtClean="0">
                <a:solidFill>
                  <a:prstClr val="black"/>
                </a:solidFill>
              </a:rPr>
            </a:br>
            <a:r>
              <a:rPr lang="it-IT" sz="1800" i="1" dirty="0" smtClean="0">
                <a:solidFill>
                  <a:prstClr val="black"/>
                </a:solidFill>
              </a:rPr>
              <a:t>Accertamento Sanitario per minori</a:t>
            </a:r>
            <a:endParaRPr lang="it-IT" sz="1800" dirty="0"/>
          </a:p>
        </p:txBody>
      </p:sp>
      <p:sp>
        <p:nvSpPr>
          <p:cNvPr id="10" name="Segnaposto contenuto 4"/>
          <p:cNvSpPr>
            <a:spLocks noGrp="1"/>
          </p:cNvSpPr>
          <p:nvPr>
            <p:ph idx="13"/>
          </p:nvPr>
        </p:nvSpPr>
        <p:spPr>
          <a:xfrm>
            <a:off x="7774646" y="2012501"/>
            <a:ext cx="1200314" cy="504056"/>
          </a:xfrm>
        </p:spPr>
        <p:txBody>
          <a:bodyPr>
            <a:noAutofit/>
          </a:bodyPr>
          <a:lstStyle/>
          <a:p>
            <a:pPr algn="l"/>
            <a:r>
              <a:rPr lang="it-IT" sz="1200" dirty="0" smtClean="0"/>
              <a:t>Indennità  0,00</a:t>
            </a:r>
          </a:p>
          <a:p>
            <a:pPr algn="l"/>
            <a:r>
              <a:rPr lang="it-IT" sz="1200" dirty="0" smtClean="0"/>
              <a:t>104/92    24,00</a:t>
            </a:r>
            <a:endParaRPr lang="it-IT" sz="1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7666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23728" y="404664"/>
            <a:ext cx="4968552" cy="792088"/>
          </a:xfrm>
        </p:spPr>
        <p:txBody>
          <a:bodyPr>
            <a:normAutofit fontScale="90000"/>
          </a:bodyPr>
          <a:lstStyle/>
          <a:p>
            <a:r>
              <a:rPr lang="it-IT" dirty="0"/>
              <a:t>Permessi L. </a:t>
            </a:r>
            <a:r>
              <a:rPr lang="it-IT" dirty="0" smtClean="0"/>
              <a:t>104/92 </a:t>
            </a:r>
            <a:r>
              <a:rPr lang="it-IT" dirty="0"/>
              <a:t>o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Congedo </a:t>
            </a:r>
            <a:r>
              <a:rPr lang="it-IT" dirty="0"/>
              <a:t>straordinario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it-IT" b="1" dirty="0">
                <a:solidFill>
                  <a:prstClr val="black"/>
                </a:solidFill>
                <a:hlinkClick r:id="rId4" action="ppaction://hlinkfile"/>
              </a:rPr>
              <a:t>MANDATO P2021 FIRMATO IN TUTTI I SUOI PUNTI (3 FIRME)</a:t>
            </a:r>
            <a:r>
              <a:rPr lang="it-IT" b="1" dirty="0" smtClean="0">
                <a:solidFill>
                  <a:prstClr val="black"/>
                </a:solidFill>
              </a:rPr>
              <a:t> </a:t>
            </a:r>
            <a:r>
              <a:rPr lang="it-IT" sz="800" i="1" dirty="0">
                <a:solidFill>
                  <a:srgbClr val="0070C0"/>
                </a:solidFill>
                <a:hlinkClick r:id="rId5" action="ppaction://hlinkfile"/>
              </a:rPr>
              <a:t>(informativa privacy</a:t>
            </a:r>
            <a:r>
              <a:rPr lang="it-IT" sz="800" i="1" dirty="0" smtClean="0">
                <a:solidFill>
                  <a:srgbClr val="0070C0"/>
                </a:solidFill>
                <a:hlinkClick r:id="rId5" action="ppaction://hlinkfile"/>
              </a:rPr>
              <a:t>)</a:t>
            </a:r>
            <a:endParaRPr lang="it-IT" b="1" dirty="0">
              <a:solidFill>
                <a:prstClr val="black"/>
              </a:solidFill>
            </a:endParaRPr>
          </a:p>
          <a:p>
            <a:r>
              <a:rPr lang="it-IT" dirty="0" smtClean="0"/>
              <a:t>COPIA </a:t>
            </a:r>
            <a:r>
              <a:rPr lang="it-IT" dirty="0"/>
              <a:t>CARTA D'IDENTITA E COPIA CODICE FISCALE RICHIEDENTE</a:t>
            </a:r>
          </a:p>
          <a:p>
            <a:r>
              <a:rPr lang="it-IT" dirty="0"/>
              <a:t>COPIA VERBALE </a:t>
            </a:r>
            <a:r>
              <a:rPr lang="it-IT" dirty="0" smtClean="0"/>
              <a:t>SANITARIO DI RICONOSCIMENTO DELLA LEGGE </a:t>
            </a:r>
            <a:r>
              <a:rPr lang="it-IT" dirty="0"/>
              <a:t>104/92 (art.3 comma 3)</a:t>
            </a:r>
          </a:p>
          <a:p>
            <a:r>
              <a:rPr lang="it-IT" dirty="0"/>
              <a:t>COPIA CARTA IDENTITA’ E  COPIA CODICE FISCALE DELL'INVALIDO</a:t>
            </a:r>
          </a:p>
          <a:p>
            <a:r>
              <a:rPr lang="it-IT" dirty="0"/>
              <a:t>BUSTA PAGA DEL </a:t>
            </a:r>
            <a:r>
              <a:rPr lang="it-IT" dirty="0" smtClean="0"/>
              <a:t>RICHIEDENTE CON INDICAZIONE DELL’ORARIO DI LAVORO GIORNALIERO</a:t>
            </a:r>
          </a:p>
          <a:p>
            <a:r>
              <a:rPr lang="it-IT" dirty="0" smtClean="0"/>
              <a:t>EVENTUALI PROVEDDIMENTI EMESSI DALL’INPS PER PERIODI DI PERMESSI/CONGEDO STRAORDINARIO GIA’ RICHIESTI PER LO STESSO FAMILIARE</a:t>
            </a:r>
          </a:p>
          <a:p>
            <a:r>
              <a:rPr lang="it-IT" dirty="0" smtClean="0"/>
              <a:t>PAG. 3 FIRMA DEL DISABILE</a:t>
            </a:r>
          </a:p>
          <a:p>
            <a:r>
              <a:rPr lang="it-IT" dirty="0" smtClean="0"/>
              <a:t>PAG. 4 FIRMATA DEL RICHIEDENTE I PERMESSI</a:t>
            </a:r>
            <a:r>
              <a:rPr lang="it-IT" dirty="0"/>
              <a:t/>
            </a:r>
            <a:br>
              <a:rPr lang="it-IT" dirty="0"/>
            </a:br>
            <a:endParaRPr lang="it-IT" sz="400" dirty="0" smtClean="0"/>
          </a:p>
          <a:p>
            <a:pPr marL="0" indent="0">
              <a:buNone/>
            </a:pPr>
            <a:r>
              <a:rPr lang="it-IT" dirty="0"/>
              <a:t/>
            </a:r>
            <a:br>
              <a:rPr lang="it-IT" dirty="0"/>
            </a:br>
            <a:r>
              <a:rPr lang="it-IT" dirty="0"/>
              <a:t/>
            </a:r>
            <a:br>
              <a:rPr lang="it-IT" dirty="0"/>
            </a:br>
            <a:r>
              <a:rPr lang="it-IT" b="1" dirty="0" smtClean="0"/>
              <a:t>N.B</a:t>
            </a:r>
            <a:r>
              <a:rPr lang="it-IT" b="1" dirty="0"/>
              <a:t>. </a:t>
            </a:r>
          </a:p>
          <a:p>
            <a:pPr lvl="1" algn="just">
              <a:spcAft>
                <a:spcPts val="500"/>
              </a:spcAft>
              <a:buFont typeface="Wingdings" panose="05000000000000000000" pitchFamily="2" charset="2"/>
              <a:buChar char="v"/>
            </a:pPr>
            <a:r>
              <a:rPr lang="it-IT" sz="1500" b="1" dirty="0"/>
              <a:t>SE L'INVALIDO E' RICOVERATO NON E' POSSIBILE USUFRUIRE DEI PERMESSI TRANNE </a:t>
            </a:r>
            <a:r>
              <a:rPr lang="it-IT" sz="1500" b="1" dirty="0" smtClean="0"/>
              <a:t>IN PRESENZA DI UNA </a:t>
            </a:r>
            <a:r>
              <a:rPr lang="it-IT" sz="1500" b="1" dirty="0"/>
              <a:t>DICHIARAZIONE RILASCIATA DALLA STRUTTURA CHE ATTESTI CHE L’ AMMALATO ABBIA NECESSITA’ DI ESSERE ASSISTITO.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it-IT" sz="1500" b="1" dirty="0"/>
              <a:t>LA DOMANDA DEVE ESSERE PRESENTATA PRIMA DEL PERIODO DI FRUIZIONE</a:t>
            </a:r>
            <a:endParaRPr lang="it-IT" sz="15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6</a:t>
            </a:fld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it-IT" dirty="0" smtClean="0"/>
              <a:t>24,00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it-IT" dirty="0">
                <a:latin typeface="+mj-lt"/>
                <a:cs typeface="Arial" panose="020B0604020202020204" pitchFamily="34" charset="0"/>
                <a:hlinkClick r:id="rId6" action="ppaction://hlinkfile"/>
              </a:rPr>
              <a:t>SR08</a:t>
            </a:r>
            <a:endParaRPr lang="it-IT" dirty="0">
              <a:latin typeface="+mj-lt"/>
              <a:cs typeface="Arial" panose="020B0604020202020204" pitchFamily="34" charset="0"/>
            </a:endParaRPr>
          </a:p>
          <a:p>
            <a:endParaRPr lang="it-IT" dirty="0"/>
          </a:p>
        </p:txBody>
      </p:sp>
      <p:pic>
        <p:nvPicPr>
          <p:cNvPr id="7" name="Immagine 6">
            <a:hlinkClick r:id="rId7" action="ppaction://hlinkfile" tooltip="Stampa Scheda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6098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10026" y="548680"/>
            <a:ext cx="4968552" cy="710952"/>
          </a:xfrm>
        </p:spPr>
        <p:txBody>
          <a:bodyPr>
            <a:normAutofit fontScale="90000"/>
          </a:bodyPr>
          <a:lstStyle/>
          <a:p>
            <a:r>
              <a:rPr lang="it-IT" dirty="0"/>
              <a:t>Collocamento mirato </a:t>
            </a:r>
            <a:r>
              <a:rPr lang="it-IT" dirty="0" smtClean="0"/>
              <a:t>L.68/99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b="1" dirty="0">
                <a:solidFill>
                  <a:prstClr val="black"/>
                </a:solidFill>
                <a:hlinkClick r:id="rId4" action="ppaction://hlinkfile"/>
              </a:rPr>
              <a:t>MANDATO O2021 FIRMATO IN TUTTI I SUOI PUNTI (3 FIRME</a:t>
            </a:r>
            <a:r>
              <a:rPr lang="it-IT" dirty="0">
                <a:solidFill>
                  <a:prstClr val="black"/>
                </a:solidFill>
                <a:hlinkClick r:id="rId4" action="ppaction://hlinkfile"/>
              </a:rPr>
              <a:t>)</a:t>
            </a:r>
            <a:r>
              <a:rPr lang="it-IT" b="1" dirty="0" smtClean="0">
                <a:solidFill>
                  <a:prstClr val="black"/>
                </a:solidFill>
              </a:rPr>
              <a:t> </a:t>
            </a:r>
            <a:r>
              <a:rPr lang="it-IT" sz="800" i="1" dirty="0">
                <a:solidFill>
                  <a:srgbClr val="0070C0"/>
                </a:solidFill>
                <a:hlinkClick r:id="rId5" action="ppaction://hlinkfile"/>
              </a:rPr>
              <a:t>(informativa privacy</a:t>
            </a:r>
            <a:r>
              <a:rPr lang="it-IT" sz="800" i="1" dirty="0" smtClean="0">
                <a:solidFill>
                  <a:srgbClr val="0070C0"/>
                </a:solidFill>
                <a:hlinkClick r:id="rId5" action="ppaction://hlinkfile"/>
              </a:rPr>
              <a:t>)</a:t>
            </a:r>
            <a:endParaRPr lang="it-IT" b="1" dirty="0" smtClean="0">
              <a:solidFill>
                <a:prstClr val="black"/>
              </a:solidFill>
            </a:endParaRPr>
          </a:p>
          <a:p>
            <a:r>
              <a:rPr lang="it-IT" dirty="0" smtClean="0"/>
              <a:t>COPIA </a:t>
            </a:r>
            <a:r>
              <a:rPr lang="it-IT" dirty="0"/>
              <a:t>CARTA D'IDENTITA E COPIA CODICE FISCALE RICHIEDENTE</a:t>
            </a:r>
          </a:p>
          <a:p>
            <a:r>
              <a:rPr lang="it-IT" dirty="0"/>
              <a:t>COPIA VERBALE SANITARIO DELL’INVALIDITA’ CIVILE SE &gt; 46% </a:t>
            </a:r>
            <a:br>
              <a:rPr lang="it-IT" dirty="0"/>
            </a:br>
            <a:r>
              <a:rPr lang="it-IT" dirty="0"/>
              <a:t> 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it-IT" b="1" dirty="0"/>
              <a:t>SE STRANIERI:</a:t>
            </a:r>
            <a:endParaRPr lang="it-IT" dirty="0"/>
          </a:p>
          <a:p>
            <a:r>
              <a:rPr lang="it-IT" dirty="0"/>
              <a:t>COPIA PERMESSO O CARTA DI SOGGIORNO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7</a:t>
            </a:fld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it-IT" dirty="0" smtClean="0"/>
              <a:t>0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it-IT" dirty="0" smtClean="0">
                <a:latin typeface="+mj-lt"/>
                <a:cs typeface="Arial" panose="020B0604020202020204" pitchFamily="34" charset="0"/>
                <a:hlinkClick r:id="rId6" action="ppaction://hlinkfile"/>
              </a:rPr>
              <a:t>AP74</a:t>
            </a:r>
            <a:endParaRPr lang="it-IT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7" name="Immagine 6">
            <a:hlinkClick r:id="rId7" action="ppaction://hlinkfile" tooltip="Stampa Scheda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0723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Pensione Inabilità INPS con </a:t>
            </a:r>
            <a:br>
              <a:rPr lang="it-IT" dirty="0" smtClean="0"/>
            </a:br>
            <a:r>
              <a:rPr lang="it-IT" dirty="0" smtClean="0"/>
              <a:t>Assegno Invalidità in subordine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b="1" dirty="0">
                <a:solidFill>
                  <a:prstClr val="black"/>
                </a:solidFill>
                <a:hlinkClick r:id="rId4" action="ppaction://hlinkfile"/>
              </a:rPr>
              <a:t>MANDATO O2021 FIRMATO IN TUTTI I SUOI PUNTI (3 FIRME</a:t>
            </a:r>
            <a:r>
              <a:rPr lang="it-IT" dirty="0">
                <a:solidFill>
                  <a:prstClr val="black"/>
                </a:solidFill>
                <a:hlinkClick r:id="rId4" action="ppaction://hlinkfile"/>
              </a:rPr>
              <a:t>)</a:t>
            </a:r>
            <a:r>
              <a:rPr lang="it-IT" b="1" dirty="0" smtClean="0">
                <a:solidFill>
                  <a:prstClr val="black"/>
                </a:solidFill>
              </a:rPr>
              <a:t> </a:t>
            </a:r>
            <a:r>
              <a:rPr lang="it-IT" sz="800" i="1" dirty="0">
                <a:solidFill>
                  <a:srgbClr val="0070C0"/>
                </a:solidFill>
                <a:hlinkClick r:id="rId5" action="ppaction://hlinkfile"/>
              </a:rPr>
              <a:t>(informativa privacy</a:t>
            </a:r>
            <a:r>
              <a:rPr lang="it-IT" sz="800" i="1" dirty="0" smtClean="0">
                <a:solidFill>
                  <a:srgbClr val="0070C0"/>
                </a:solidFill>
                <a:hlinkClick r:id="rId5" action="ppaction://hlinkfile"/>
              </a:rPr>
              <a:t>)</a:t>
            </a:r>
            <a:endParaRPr lang="it-IT" b="1" dirty="0">
              <a:solidFill>
                <a:prstClr val="black"/>
              </a:solidFill>
            </a:endParaRPr>
          </a:p>
          <a:p>
            <a:r>
              <a:rPr lang="it-IT" dirty="0" smtClean="0"/>
              <a:t>DELEGA </a:t>
            </a:r>
            <a:r>
              <a:rPr lang="it-IT" dirty="0"/>
              <a:t>FNP-CISL </a:t>
            </a:r>
            <a:r>
              <a:rPr lang="it-IT" dirty="0" smtClean="0"/>
              <a:t> </a:t>
            </a:r>
            <a:r>
              <a:rPr lang="it-IT" sz="1400" dirty="0" smtClean="0"/>
              <a:t>(</a:t>
            </a:r>
            <a:r>
              <a:rPr lang="it-IT" sz="1400" dirty="0">
                <a:hlinkClick r:id="rId6" action="ppaction://hlinkfile"/>
              </a:rPr>
              <a:t>delega iscrizione FNP </a:t>
            </a:r>
            <a:r>
              <a:rPr lang="it-IT" sz="1400" dirty="0"/>
              <a:t>/ </a:t>
            </a:r>
            <a:r>
              <a:rPr lang="it-IT" sz="1400" dirty="0">
                <a:hlinkClick r:id="rId7" action="ppaction://hlinkfile"/>
              </a:rPr>
              <a:t>revoca iscrizione altro sindacato</a:t>
            </a:r>
            <a:r>
              <a:rPr lang="it-IT" sz="1400" dirty="0"/>
              <a:t>) </a:t>
            </a:r>
          </a:p>
          <a:p>
            <a:r>
              <a:rPr lang="it-IT" dirty="0"/>
              <a:t>COPIA CARTA D'IDENTITA E COPIA CODICE FISCALE RICHIEDENTE</a:t>
            </a:r>
          </a:p>
          <a:p>
            <a:r>
              <a:rPr lang="it-IT" dirty="0"/>
              <a:t>COPIA CODICE FISCALE DEL CONIUGE</a:t>
            </a:r>
          </a:p>
          <a:p>
            <a:r>
              <a:rPr lang="it-IT" dirty="0"/>
              <a:t>COPIA CODICE FISCALE DEI FIGLI SE FISCALMENTE A CARICO</a:t>
            </a:r>
          </a:p>
          <a:p>
            <a:r>
              <a:rPr lang="it-IT" dirty="0"/>
              <a:t>DATA MATRIMONIO O VARIAZIONE STATO CIVILE</a:t>
            </a:r>
          </a:p>
          <a:p>
            <a:r>
              <a:rPr lang="it-IT" dirty="0"/>
              <a:t>COPIA CERTIFICATO MEDICO SS3 (validità 90 gg)</a:t>
            </a:r>
          </a:p>
          <a:p>
            <a:r>
              <a:rPr lang="it-IT" dirty="0"/>
              <a:t>IBAN (BANCARIO O POSTALE), CONOSCERE SE COINTESTATO</a:t>
            </a:r>
          </a:p>
          <a:p>
            <a:r>
              <a:rPr lang="it-IT" dirty="0"/>
              <a:t>ULTIMA DICHIARAZIONE DEI REDDITI PROPRIA E DEL CONIUGE </a:t>
            </a:r>
            <a:br>
              <a:rPr lang="it-IT" dirty="0"/>
            </a:br>
            <a:r>
              <a:rPr lang="it-IT" dirty="0"/>
              <a:t/>
            </a:r>
            <a:br>
              <a:rPr lang="it-IT" dirty="0"/>
            </a:br>
            <a:endParaRPr lang="it-IT" dirty="0"/>
          </a:p>
          <a:p>
            <a:r>
              <a:rPr lang="it-IT" b="1" dirty="0"/>
              <a:t>N.B.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it-IT" b="1" dirty="0" smtClean="0"/>
              <a:t>NECESSARI 3 </a:t>
            </a:r>
            <a:r>
              <a:rPr lang="it-IT" b="1" dirty="0"/>
              <a:t>ANNI DI CONTRIBUTI NEGLI ULTIMI 5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it-IT" b="1" dirty="0"/>
              <a:t>NO PER DIPENDENTI </a:t>
            </a:r>
            <a:r>
              <a:rPr lang="it-IT" b="1" dirty="0" smtClean="0"/>
              <a:t>PUBBLICI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8</a:t>
            </a:fld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it-IT" dirty="0" smtClean="0"/>
              <a:t>0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it-IT" dirty="0" smtClean="0">
                <a:latin typeface="+mj-lt"/>
                <a:cs typeface="Arial" panose="020B0604020202020204" pitchFamily="34" charset="0"/>
                <a:hlinkClick r:id="rId8" action="ppaction://hlinkfile"/>
              </a:rPr>
              <a:t>AP60</a:t>
            </a:r>
            <a:endParaRPr lang="it-IT" dirty="0" smtClean="0">
              <a:latin typeface="+mj-lt"/>
              <a:cs typeface="Arial" panose="020B0604020202020204" pitchFamily="34" charset="0"/>
            </a:endParaRPr>
          </a:p>
          <a:p>
            <a:r>
              <a:rPr lang="it-IT" dirty="0" smtClean="0">
                <a:latin typeface="+mj-lt"/>
                <a:cs typeface="Arial" panose="020B0604020202020204" pitchFamily="34" charset="0"/>
                <a:hlinkClick r:id="rId9" action="ppaction://hlinkfile"/>
              </a:rPr>
              <a:t>RED</a:t>
            </a:r>
            <a:endParaRPr lang="it-IT" dirty="0" smtClean="0">
              <a:latin typeface="+mj-lt"/>
              <a:cs typeface="Arial" panose="020B0604020202020204" pitchFamily="34" charset="0"/>
            </a:endParaRPr>
          </a:p>
          <a:p>
            <a:r>
              <a:rPr lang="it-IT" sz="1050" dirty="0" smtClean="0">
                <a:latin typeface="+mj-lt"/>
                <a:cs typeface="Arial" panose="020B0604020202020204" pitchFamily="34" charset="0"/>
                <a:hlinkClick r:id="rId10" action="ppaction://hlinkfile"/>
              </a:rPr>
              <a:t>PLURIDOC</a:t>
            </a:r>
            <a:endParaRPr lang="it-IT" sz="1050" dirty="0">
              <a:latin typeface="+mj-lt"/>
              <a:cs typeface="Arial" panose="020B0604020202020204" pitchFamily="34" charset="0"/>
            </a:endParaRPr>
          </a:p>
          <a:p>
            <a:endParaRPr lang="it-IT" dirty="0"/>
          </a:p>
        </p:txBody>
      </p:sp>
      <p:pic>
        <p:nvPicPr>
          <p:cNvPr id="7" name="Immagine 6">
            <a:hlinkClick r:id="rId11" action="ppaction://hlinkfile" tooltip="Stampa Scheda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2965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27080" y="337220"/>
            <a:ext cx="4968552" cy="1143000"/>
          </a:xfrm>
        </p:spPr>
        <p:txBody>
          <a:bodyPr/>
          <a:lstStyle/>
          <a:p>
            <a:r>
              <a:rPr lang="it-IT" dirty="0"/>
              <a:t>Rinnovo Assegno Ordinario Invalidità INPS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b="1" dirty="0">
                <a:solidFill>
                  <a:prstClr val="black"/>
                </a:solidFill>
                <a:hlinkClick r:id="rId4" action="ppaction://hlinkfile"/>
              </a:rPr>
              <a:t>MANDATO O2021 FIRMATO IN TUTTI I SUOI PUNTI (3 FIRME</a:t>
            </a:r>
            <a:r>
              <a:rPr lang="it-IT" dirty="0">
                <a:solidFill>
                  <a:prstClr val="black"/>
                </a:solidFill>
                <a:hlinkClick r:id="rId4" action="ppaction://hlinkfile"/>
              </a:rPr>
              <a:t>)</a:t>
            </a:r>
            <a:r>
              <a:rPr lang="it-IT" b="1" dirty="0" smtClean="0">
                <a:solidFill>
                  <a:prstClr val="black"/>
                </a:solidFill>
              </a:rPr>
              <a:t> </a:t>
            </a:r>
            <a:r>
              <a:rPr lang="it-IT" sz="800" i="1" dirty="0">
                <a:solidFill>
                  <a:srgbClr val="0070C0"/>
                </a:solidFill>
                <a:hlinkClick r:id="rId5" action="ppaction://hlinkfile"/>
              </a:rPr>
              <a:t>(informativa privacy</a:t>
            </a:r>
            <a:r>
              <a:rPr lang="it-IT" sz="800" i="1" dirty="0" smtClean="0">
                <a:solidFill>
                  <a:srgbClr val="0070C0"/>
                </a:solidFill>
                <a:hlinkClick r:id="rId5" action="ppaction://hlinkfile"/>
              </a:rPr>
              <a:t>)</a:t>
            </a:r>
            <a:endParaRPr lang="it-IT" b="1" dirty="0">
              <a:solidFill>
                <a:prstClr val="black"/>
              </a:solidFill>
            </a:endParaRPr>
          </a:p>
          <a:p>
            <a:r>
              <a:rPr lang="it-IT" dirty="0" smtClean="0"/>
              <a:t>DELEGA FNP-CISL  </a:t>
            </a:r>
            <a:r>
              <a:rPr lang="it-IT" sz="1400" dirty="0" smtClean="0"/>
              <a:t>(</a:t>
            </a:r>
            <a:r>
              <a:rPr lang="it-IT" sz="1400" dirty="0" smtClean="0">
                <a:hlinkClick r:id="rId6" action="ppaction://hlinkfile"/>
              </a:rPr>
              <a:t>delega iscrizione FNP </a:t>
            </a:r>
            <a:r>
              <a:rPr lang="it-IT" sz="1400" dirty="0" smtClean="0"/>
              <a:t>/ </a:t>
            </a:r>
            <a:r>
              <a:rPr lang="it-IT" sz="1400" dirty="0" smtClean="0">
                <a:hlinkClick r:id="rId7" action="ppaction://hlinkfile"/>
              </a:rPr>
              <a:t>revoca iscrizione altro sindacato</a:t>
            </a:r>
            <a:r>
              <a:rPr lang="it-IT" sz="1400" dirty="0" smtClean="0"/>
              <a:t>) </a:t>
            </a:r>
          </a:p>
          <a:p>
            <a:r>
              <a:rPr lang="it-IT" dirty="0" smtClean="0"/>
              <a:t>COPIA </a:t>
            </a:r>
            <a:r>
              <a:rPr lang="it-IT" dirty="0"/>
              <a:t>CARTA D'IDENTITA E COPIA CODICE FISCALE RICHIEDENTE</a:t>
            </a:r>
          </a:p>
          <a:p>
            <a:r>
              <a:rPr lang="it-IT" dirty="0"/>
              <a:t>COPIA CODICE FISCALE DEL CONIUGE</a:t>
            </a:r>
          </a:p>
          <a:p>
            <a:r>
              <a:rPr lang="it-IT" dirty="0"/>
              <a:t>COPIA CODICE FISCALE DEI FIGLI SE FISCALMENTE A CARICO</a:t>
            </a:r>
          </a:p>
          <a:p>
            <a:r>
              <a:rPr lang="it-IT" dirty="0"/>
              <a:t>DATA MATRIMONIO O VARIAZIONE STATO CIVILE</a:t>
            </a:r>
          </a:p>
          <a:p>
            <a:r>
              <a:rPr lang="it-IT" dirty="0"/>
              <a:t>COPIA CERTIFICATO MEDICO SS3 (validità 90 gg)</a:t>
            </a:r>
          </a:p>
          <a:p>
            <a:r>
              <a:rPr lang="it-IT" dirty="0"/>
              <a:t>ULTIMA DICHIARAZIONE DEI REDDITI PROPRIA E DEL CONIUGE</a:t>
            </a:r>
          </a:p>
          <a:p>
            <a:endParaRPr lang="it-IT" dirty="0"/>
          </a:p>
          <a:p>
            <a:endParaRPr lang="it-IT" dirty="0"/>
          </a:p>
          <a:p>
            <a:pPr marL="0" indent="0" algn="just">
              <a:buNone/>
              <a:tabLst>
                <a:tab pos="534988" algn="l"/>
              </a:tabLst>
            </a:pPr>
            <a:r>
              <a:rPr lang="it-IT" b="1" dirty="0"/>
              <a:t>N.B. </a:t>
            </a:r>
            <a:r>
              <a:rPr lang="it-IT" dirty="0"/>
              <a:t>SE SONO TRASCORSI 5 ANNI DALLA DECORRENZA, VALUTARE </a:t>
            </a:r>
            <a:r>
              <a:rPr lang="it-IT" dirty="0" smtClean="0"/>
              <a:t>	EVENTUALE </a:t>
            </a:r>
            <a:r>
              <a:rPr lang="it-IT" dirty="0"/>
              <a:t>SUPPLEMENTO CONTRIBUTIVO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3BD1B-1403-441A-8927-05355E0A28C8}" type="slidenum">
              <a:rPr lang="it-IT" smtClean="0"/>
              <a:t>9</a:t>
            </a:fld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it-IT" dirty="0" smtClean="0"/>
              <a:t>0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it-IT" dirty="0" smtClean="0">
                <a:latin typeface="+mj-lt"/>
                <a:cs typeface="Arial" panose="020B0604020202020204" pitchFamily="34" charset="0"/>
                <a:hlinkClick r:id="rId8" action="ppaction://hlinkfile"/>
              </a:rPr>
              <a:t>AP60</a:t>
            </a:r>
            <a:endParaRPr lang="it-IT" dirty="0" smtClean="0">
              <a:latin typeface="+mj-lt"/>
              <a:cs typeface="Arial" panose="020B0604020202020204" pitchFamily="34" charset="0"/>
            </a:endParaRPr>
          </a:p>
          <a:p>
            <a:r>
              <a:rPr lang="it-IT" dirty="0" smtClean="0">
                <a:latin typeface="+mj-lt"/>
                <a:cs typeface="Arial" panose="020B0604020202020204" pitchFamily="34" charset="0"/>
                <a:hlinkClick r:id="rId9" action="ppaction://hlinkfile"/>
              </a:rPr>
              <a:t>RED</a:t>
            </a:r>
            <a:endParaRPr lang="it-IT" dirty="0" smtClean="0">
              <a:latin typeface="+mj-lt"/>
              <a:cs typeface="Arial" panose="020B0604020202020204" pitchFamily="34" charset="0"/>
            </a:endParaRPr>
          </a:p>
          <a:p>
            <a:r>
              <a:rPr lang="it-IT" sz="1050" dirty="0" smtClean="0">
                <a:latin typeface="+mj-lt"/>
                <a:cs typeface="Arial" panose="020B0604020202020204" pitchFamily="34" charset="0"/>
                <a:hlinkClick r:id="rId10" action="ppaction://hlinkfile"/>
              </a:rPr>
              <a:t>PLURIDOC</a:t>
            </a:r>
            <a:endParaRPr lang="it-IT" sz="1050" dirty="0">
              <a:latin typeface="+mj-lt"/>
              <a:cs typeface="Arial" panose="020B0604020202020204" pitchFamily="34" charset="0"/>
            </a:endParaRPr>
          </a:p>
          <a:p>
            <a:endParaRPr lang="it-IT" dirty="0"/>
          </a:p>
        </p:txBody>
      </p:sp>
      <p:pic>
        <p:nvPicPr>
          <p:cNvPr id="7" name="Immagine 6">
            <a:hlinkClick r:id="rId11" action="ppaction://hlinkfile" tooltip="Stampa Scheda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0" y="6223722"/>
            <a:ext cx="317404" cy="3133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1400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LMS_API_VERSION" val="SCORM 2004 (4th edition)"/>
  <p:tag name="ISPRING_ULTRA_SCORM_COURSE_ID" val="A063FDB4-DFB9-43DA-9890-CB4F39F49FD4"/>
  <p:tag name="ISPRING_CMI5_LAUNCH_METHOD" val="any window"/>
  <p:tag name="ISPRING_SCORM_RATE_SLIDES" val="1"/>
  <p:tag name="ISPRINGCLOUDFOLDERID" val="1"/>
  <p:tag name="ISPRINGONLINEFOLDERID" val="1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free&quot;,&quot;studioSettings&quot;:{&quot;useMobileViewer&quot;:&quot;T_FALSE&quot;}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,&quot;studioSettings&quot;:{&quot;onlineDestinationFolderId&quot;:&quot;1&quot;,&quot;uploadSources&quot;:true}}"/>
  <p:tag name="ISPRING_SCORM_PASSING_SCORE" val="100.000000"/>
  <p:tag name="ISPRING_FIRST_PUBLISH" val="1"/>
  <p:tag name="ISPRING_UUID" val="{909F07D8-3BC5-4A87-A30C-BCAD6E237E36}"/>
  <p:tag name="ISPRING_RESOURCE_FOLDER" val="C:\Users\data\Desktop\Documenti per pratiche INAS\slide\Documenti per pratiche INAS\"/>
  <p:tag name="ISPRING_PRESENTATION_PATH" val="C:\Users\data\Desktop\Documenti per pratiche INAS\slide\Documenti per pratiche INAS.pptx"/>
  <p:tag name="ISPRING_PROJECT_VERSION" val="9.32"/>
  <p:tag name="ISPRING_PROJECT_FOLDER_UPDATED" val="1"/>
  <p:tag name="ISPRING_ULTRA_SCORM_COURCE_TITLE" val="Documenti per pratiche INAS - INAS CISL Lombardia"/>
  <p:tag name="ISPRING_PRESENTATION_TITLE" val="Documenti per pratiche INAS - INAS CISL Lombardia"/>
  <p:tag name="ISPRING_OUTPUT_FOLDER" val="[[&quot;\uFFFD\u000E\uFFFD({D24FD1EF-ED28-43F5-9410-F40A2AC62ACD}&quot;,&quot;C:\\Users\\data\\Desktop\\Nuova cartella&quot;]]"/>
  <p:tag name="ISPRING_SCORM_ENDPOINT" val="&lt;endpoint&gt;&lt;enable&gt;0&lt;/enable&gt;&lt;lrs&gt;https://&lt;/lrs&gt;&lt;auth&gt;0&lt;/auth&gt;&lt;login&gt;&lt;/login&gt;&lt;password&gt;&lt;/password&gt;&lt;key&gt;&lt;/key&gt;&lt;name&gt;&lt;/name&gt;&lt;email&gt;&lt;/email&gt;&lt;/endpoint&gt;&#10;"/>
  <p:tag name="ISPRING_SCORM_RATE_QUIZZES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058CB89F-350B-4C82-BABE-DBCD34C819C5}:27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8EB153D5-5D5B-4FDA-A6DB-C441FBDAFFBD}:26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93A8BD3A-154B-4C64-A544-7DCD78C67014}:27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68DEA627-9632-486A-A2CA-BB4A44647BD2}:27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024BF661-6B5B-439E-9F67-487A0B1332C2}:27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7C6CC151-9BAE-407C-9CB6-7FB69887F4CB}:26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E5B0554E-CEE3-46FD-951F-5FF24EF0737A}:26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E8D2678A-0E98-40FC-9BD1-50967D0613DB}:26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EC2C08F5-F001-405C-A39F-3F04DA1650B1}:27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F8298F33-B0FA-4405-B255-4CB00A5072E1}:27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FDC88EAA-9693-470C-AFF2-240825567BD8}:28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2DA27B1C-2F9F-4FCD-97BF-7AE2E4382C77}:27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D4A30F91-6C6A-4EB9-A3E0-6117D0AA2B2A}:28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F812B303-A666-4EA6-AC38-5203A263C7E6}:28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BCF8249C-57C0-4E06-993D-314E932AA09D}:27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D7B8DBD5-4884-4966-A662-746A29024F24}:27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8D54E4DE-E9D0-4788-9331-242945703BFB}:28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50EAC42F-6757-40DC-9AEA-5A2067ABF428}:29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3EC2573C-104A-4F1B-B545-34B9D3448B55}:29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2EAB24B2-6785-49E6-BD08-17F652296817}:28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0AA6B9F6-2492-4113-838F-441D30552636}:28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F83C6546-4C4E-4ACE-9A3F-F2FDCD4744DD}:25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362B283B-1060-4E1C-8CA4-91BF2D2D7A78}:26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1F81FB34-9EC9-4B5C-9B3D-ADF9DDDB3EC6}:26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A8027E25-88B3-4D14-B172-70A98AF566A2}:26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40DD6C73-4EC6-4EC3-9497-77E1233CC988}:26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4CA260DE-9B7F-4F78-A84E-2010493212FB}:273"/>
</p:tagLst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1969</TotalTime>
  <Words>2927</Words>
  <Application>Microsoft Office PowerPoint</Application>
  <PresentationFormat>Presentazione su schermo (4:3)</PresentationFormat>
  <Paragraphs>510</Paragraphs>
  <Slides>27</Slides>
  <Notes>27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31" baseType="lpstr">
      <vt:lpstr>Arial</vt:lpstr>
      <vt:lpstr>Calibri</vt:lpstr>
      <vt:lpstr>Wingdings</vt:lpstr>
      <vt:lpstr>Tema di Office</vt:lpstr>
      <vt:lpstr>DOCUMENTI PER PRATICHE INAS</vt:lpstr>
      <vt:lpstr>INDICE</vt:lpstr>
      <vt:lpstr>Invalidità Civile Accertamento Sanitario da 18 a 67 anni di età</vt:lpstr>
      <vt:lpstr>Indennità di Accompagnamento  Accertamento Sanitario da 67 anni di età</vt:lpstr>
      <vt:lpstr>Indennità di Frequenza Accertamento Sanitario per minori</vt:lpstr>
      <vt:lpstr>Permessi L. 104/92 o  Congedo straordinario</vt:lpstr>
      <vt:lpstr>Collocamento mirato L.68/99</vt:lpstr>
      <vt:lpstr>Pensione Inabilità INPS con  Assegno Invalidità in subordine</vt:lpstr>
      <vt:lpstr>Rinnovo Assegno Ordinario Invalidità INPS</vt:lpstr>
      <vt:lpstr>Assegno Sociale</vt:lpstr>
      <vt:lpstr>Pensione ai Superstiti</vt:lpstr>
      <vt:lpstr>Pensione ai Superstiti</vt:lpstr>
      <vt:lpstr>Ratei Maturati e non Riscossi</vt:lpstr>
      <vt:lpstr>Pensione Vecchiaia e Supplementare</vt:lpstr>
      <vt:lpstr>Pensione Anticipata</vt:lpstr>
      <vt:lpstr>Supplemento Pensione</vt:lpstr>
      <vt:lpstr>Ricostituzioni Reddituali</vt:lpstr>
      <vt:lpstr>Ricostituzioni Reddituali Trattamento Famiglia</vt:lpstr>
      <vt:lpstr>Accredito Servizio Militare</vt:lpstr>
      <vt:lpstr>Maternità obbligatoria</vt:lpstr>
      <vt:lpstr>Maternità Facoltativa</vt:lpstr>
      <vt:lpstr>ECOCERT Estratto Conto Certificativo</vt:lpstr>
      <vt:lpstr>NASPI Nuova Assicurazione Sociale per l'Impiego</vt:lpstr>
      <vt:lpstr>A.D.I. ASSEGNO DI INCLUSIONE</vt:lpstr>
      <vt:lpstr>S.F.L. SUPPORTO FORMAZIONE E LAVORO</vt:lpstr>
      <vt:lpstr>Dimissioni volontarie Online</vt:lpstr>
      <vt:lpstr>Mandati e Tesseramento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Documenti per pratiche INAS - INAS CISL Lombardia</dc:title>
  <dc:creator>INAS CISL Lombardia</dc:creator>
  <cp:lastModifiedBy>David Chiodaroli</cp:lastModifiedBy>
  <cp:revision>270</cp:revision>
  <dcterms:created xsi:type="dcterms:W3CDTF">2018-04-10T10:02:03Z</dcterms:created>
  <dcterms:modified xsi:type="dcterms:W3CDTF">2025-05-12T13:45:31Z</dcterms:modified>
</cp:coreProperties>
</file>